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1"/>
  </p:sldMasterIdLst>
  <p:notesMasterIdLst>
    <p:notesMasterId r:id="rId17"/>
  </p:notesMasterIdLst>
  <p:sldIdLst>
    <p:sldId id="272" r:id="rId2"/>
    <p:sldId id="271" r:id="rId3"/>
    <p:sldId id="259" r:id="rId4"/>
    <p:sldId id="269" r:id="rId5"/>
    <p:sldId id="274" r:id="rId6"/>
    <p:sldId id="273" r:id="rId7"/>
    <p:sldId id="262" r:id="rId8"/>
    <p:sldId id="263" r:id="rId9"/>
    <p:sldId id="276" r:id="rId10"/>
    <p:sldId id="264" r:id="rId11"/>
    <p:sldId id="277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Casu" initials="DC" lastIdx="1" clrIdx="0">
    <p:extLst>
      <p:ext uri="{19B8F6BF-5375-455C-9EA6-DF929625EA0E}">
        <p15:presenceInfo xmlns:p15="http://schemas.microsoft.com/office/powerpoint/2012/main" userId="Diego Cas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BD9"/>
    <a:srgbClr val="656E95"/>
    <a:srgbClr val="C0C9E4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100F4D-29BD-4E32-AD83-E781473E669C}" v="515" dt="2020-05-06T14:57:02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C60DC-E677-467C-87F6-9E44B1AB9385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4BB1A-0F05-4FC4-9F2E-9115A47789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81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4BB1A-0F05-4FC4-9F2E-9115A47789A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32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4BB1A-0F05-4FC4-9F2E-9115A47789A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25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4BB1A-0F05-4FC4-9F2E-9115A47789A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64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4BB1A-0F05-4FC4-9F2E-9115A47789A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79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4BB1A-0F05-4FC4-9F2E-9115A47789A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1486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4BB1A-0F05-4FC4-9F2E-9115A47789A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20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C8311-4197-4865-9237-B40981F83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99CF59-B47F-4EF4-9DC1-EC08D8F82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7D75AB-12F9-4BAD-972C-F783F069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23AC4E-16E4-46EA-A013-ACDD5F33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9E2A6D-82EB-4A48-9E03-F2879C28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43F77D-CD37-4440-AE97-A0DD228C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5C77451-4A80-424C-8DAA-91788B6BE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B06B1F-EFCD-4EF7-9754-C72F4DE0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65D2D8-5149-4645-8CC5-77AEC826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A5DA66-87B7-4A2C-ACB1-A6015CF8E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CC5793C-9D9D-4A6E-AA37-F991B7CFB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1318F6-F00F-482E-84C5-3FD38695C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D0A840-A905-43A8-8017-DCD418FE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09B86E-404A-4AB9-9332-68517CAA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DA07C3-A8D8-4AD1-B639-0ADC1731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66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E8639A-95C0-4955-8203-54D415AE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5FEFB3-E692-40E8-BC54-0600174F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2C8ED1-1978-4854-AE23-F7458386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97A2F9-8B46-4E69-BBF0-A2FBC3A11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E5E9E0-BF06-4481-8514-3DA17B23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628F3D-8D11-4C77-8E3C-D3B0EBB6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490B9B-A70B-45EF-96D7-CFC8EC3F4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BD0BAB-501D-4017-9BE7-08AC4BEF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11A34B-6C86-45DB-8665-2689E42E6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0C5AF2-FDD8-4F7C-8270-57DD0394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0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9B004-995E-4E33-B4C9-BFE160E7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338D52-423C-4C54-A284-B3472E9D1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B57F231-E816-4489-B3AA-68ECC759A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38ED6-2363-4BBB-973C-F58C5F15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C216B04-B4A8-47FD-A30A-C4D9E1B0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AE9167-1DC6-447B-A01B-DA65D5AE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7D63C5-D41B-4849-9830-01DC97F7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5644D0-38B5-4486-94B1-AEEE08F9E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15F35D6-0508-4B83-960D-5A77CB8E0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194024-C833-4938-9D25-2F8A2FA40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75435C1-0CFB-48CD-9E1D-3DFB5F6EE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4159FCA-F228-451B-9113-696E788F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23A68A5-646A-4F03-B966-772BEFF5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CA63421-133C-4EB8-AAC5-B5B36DD5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7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B3795D-D3A1-4CD0-B1D0-C44A6BF4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C4FAA1-379A-4EA0-A780-B1E5748E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828E9BD-1E14-41C6-BF13-A6F2D5E4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B3DAC8-CDE6-445B-88AD-C88EE757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2CCE3A4-D0E7-4569-A66F-088262B63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CC4C98D-DD0B-4805-BB66-16F0DD33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0584F3-F7A0-4EB2-AC34-0CFE4AB7A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986C7-3E7E-4112-8AC9-DA898603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3C5B5F-DF34-41CC-AFFB-337EDA9B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9D590A-48C0-4ED7-8151-EB7C6967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04406A-1A45-4EB7-A825-6BD06081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BA942E-BF07-4C96-9149-A7856E5A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7127EAE-7E2E-4872-8F35-133A09B9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6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FD496F-889C-478E-85AB-0743DD9B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51085F6-350E-4541-BCB2-388DA1B58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DA46EA-738A-41ED-ADFC-78257BB06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8FC9DA-F22F-476E-B490-D5B6DCDC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D8C6B2C-6DFC-4CD6-8F8A-E0C8DEBA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2FE2C1-A7AF-4166-BFB8-EB8D967B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C93CB15-66DE-4D2C-98FE-DAE87D37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87AA23-3BD3-4BB9-A09F-A930F2958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96174A-9A82-4D7B-B002-C1BB5E5C2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71C54A-4FE0-47E3-964A-C949D6D66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FC1919-A2B7-4AA3-AFCB-4E2B93A81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0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0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3.pn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5">
            <a:extLst>
              <a:ext uri="{FF2B5EF4-FFF2-40B4-BE49-F238E27FC236}">
                <a16:creationId xmlns:a16="http://schemas.microsoft.com/office/drawing/2014/main" id="{61BE073D-F123-4CEE-8357-26E64A8E65F1}"/>
              </a:ext>
            </a:extLst>
          </p:cNvPr>
          <p:cNvSpPr txBox="1"/>
          <p:nvPr/>
        </p:nvSpPr>
        <p:spPr>
          <a:xfrm>
            <a:off x="371635" y="3124514"/>
            <a:ext cx="11698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sz="4000" b="1">
                <a:solidFill>
                  <a:srgbClr val="17364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FACULTY BAR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641D02EC-F640-4C89-95E9-C169851BF8EC}"/>
              </a:ext>
            </a:extLst>
          </p:cNvPr>
          <p:cNvSpPr txBox="1"/>
          <p:nvPr/>
        </p:nvSpPr>
        <p:spPr>
          <a:xfrm>
            <a:off x="371635" y="3804264"/>
            <a:ext cx="115181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sz="2500" b="1" spc="30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Evaluation of Computer Systems and Networks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303A3814-3A4F-428C-AA09-7AC39B33AF2C}"/>
              </a:ext>
            </a:extLst>
          </p:cNvPr>
          <p:cNvSpPr txBox="1"/>
          <p:nvPr/>
        </p:nvSpPr>
        <p:spPr>
          <a:xfrm>
            <a:off x="371635" y="4995179"/>
            <a:ext cx="3482913" cy="1041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>
              <a:lnSpc>
                <a:spcPct val="150000"/>
              </a:lnSpc>
            </a:pPr>
            <a:r>
              <a:rPr lang="en-US" sz="2200" b="1" spc="30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Diego Casu</a:t>
            </a:r>
          </a:p>
          <a:p>
            <a:pPr defTabSz="1828434">
              <a:lnSpc>
                <a:spcPct val="150000"/>
              </a:lnSpc>
            </a:pPr>
            <a:r>
              <a:rPr lang="en-US" sz="2200" b="1" spc="30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Iacopo</a:t>
            </a:r>
            <a:r>
              <a:rPr lang="en-US" sz="2200" b="1" spc="300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b="1" spc="300" err="1">
                <a:solidFill>
                  <a:srgbClr val="7F7F7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Pacini</a:t>
            </a:r>
            <a:endParaRPr lang="en-US" sz="2200" b="1" spc="300">
              <a:solidFill>
                <a:srgbClr val="7F7F7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B8D69950-1A8E-4F2B-96BC-9A648FD6A253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19" name="Group 17">
              <a:extLst>
                <a:ext uri="{FF2B5EF4-FFF2-40B4-BE49-F238E27FC236}">
                  <a16:creationId xmlns:a16="http://schemas.microsoft.com/office/drawing/2014/main" id="{664C83C8-62B7-4B55-B060-FD41A7DEDF9D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23" name="Rectangle 21">
                <a:extLst>
                  <a:ext uri="{FF2B5EF4-FFF2-40B4-BE49-F238E27FC236}">
                    <a16:creationId xmlns:a16="http://schemas.microsoft.com/office/drawing/2014/main" id="{B384EF92-2999-4416-9144-0AF83EDBD789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Parallelogram 22">
                <a:extLst>
                  <a:ext uri="{FF2B5EF4-FFF2-40B4-BE49-F238E27FC236}">
                    <a16:creationId xmlns:a16="http://schemas.microsoft.com/office/drawing/2014/main" id="{A56D1DE1-8C16-4FD9-B7AB-D5C18107E6F2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8">
              <a:extLst>
                <a:ext uri="{FF2B5EF4-FFF2-40B4-BE49-F238E27FC236}">
                  <a16:creationId xmlns:a16="http://schemas.microsoft.com/office/drawing/2014/main" id="{34519E8D-C2D5-47EB-839A-00AB6A594089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21" name="Parallelogram 19">
                <a:extLst>
                  <a:ext uri="{FF2B5EF4-FFF2-40B4-BE49-F238E27FC236}">
                    <a16:creationId xmlns:a16="http://schemas.microsoft.com/office/drawing/2014/main" id="{A5EEBB49-35BF-4EF0-AFC7-582DF6AB88B1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0">
                <a:extLst>
                  <a:ext uri="{FF2B5EF4-FFF2-40B4-BE49-F238E27FC236}">
                    <a16:creationId xmlns:a16="http://schemas.microsoft.com/office/drawing/2014/main" id="{C3EAD210-9035-4185-93C1-D39B315BAE61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9" name="Immagine 38" descr="cherubino_pant541_144">
            <a:extLst>
              <a:ext uri="{FF2B5EF4-FFF2-40B4-BE49-F238E27FC236}">
                <a16:creationId xmlns:a16="http://schemas.microsoft.com/office/drawing/2014/main" id="{842BCC35-3816-49FA-9D53-73A0F73870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765" y="4815650"/>
            <a:ext cx="13716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>
            <a:extLst>
              <a:ext uri="{FF2B5EF4-FFF2-40B4-BE49-F238E27FC236}">
                <a16:creationId xmlns:a16="http://schemas.microsoft.com/office/drawing/2014/main" id="{6C561EDF-1DA8-4997-84EF-EF3FD3424A50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FBC37F21-2EBD-4A49-A0ED-B0004173D600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9B673B1D-7491-4A33-9BAB-02E989A9164C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Parallelogram 22">
                <a:extLst>
                  <a:ext uri="{FF2B5EF4-FFF2-40B4-BE49-F238E27FC236}">
                    <a16:creationId xmlns:a16="http://schemas.microsoft.com/office/drawing/2014/main" id="{D91B72B3-56FF-46CC-8567-EC0AFFB7D1E2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648E86F3-0FF1-45C8-BF48-AF682D3B1FFD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8" name="Parallelogram 19">
                <a:extLst>
                  <a:ext uri="{FF2B5EF4-FFF2-40B4-BE49-F238E27FC236}">
                    <a16:creationId xmlns:a16="http://schemas.microsoft.com/office/drawing/2014/main" id="{D01E6850-4B32-42FF-88A4-10AAD914AE31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20">
                <a:extLst>
                  <a:ext uri="{FF2B5EF4-FFF2-40B4-BE49-F238E27FC236}">
                    <a16:creationId xmlns:a16="http://schemas.microsoft.com/office/drawing/2014/main" id="{8DB316F2-194D-45AA-9B66-E0EC90AF2B9E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6AC1920-ADC3-4B79-98F4-015DFBE66225}"/>
              </a:ext>
            </a:extLst>
          </p:cNvPr>
          <p:cNvGrpSpPr/>
          <p:nvPr/>
        </p:nvGrpSpPr>
        <p:grpSpPr>
          <a:xfrm>
            <a:off x="10832968" y="5343642"/>
            <a:ext cx="1411284" cy="1289387"/>
            <a:chOff x="10894485" y="5343642"/>
            <a:chExt cx="1411284" cy="128938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2B48B38E-FDEA-4067-B8EB-D1E9AA8D21E9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19" name="Rettangolo con due angoli in diagonale arrotondati 18">
                <a:extLst>
                  <a:ext uri="{FF2B5EF4-FFF2-40B4-BE49-F238E27FC236}">
                    <a16:creationId xmlns:a16="http://schemas.microsoft.com/office/drawing/2014/main" id="{0DAD447D-288F-4EE1-B011-EADFCC1A4D22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20" name="Immagine 19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19D2069F-EC78-470C-9063-ABBAAA5A1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966A60C9-77EC-4BFF-A00D-1746D944318A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EXPONENTIAL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pic>
        <p:nvPicPr>
          <p:cNvPr id="22" name="Immagine 22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E8625E2B-3097-4CEC-B9D2-1A3C3ACA5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38" y="1262467"/>
            <a:ext cx="8770323" cy="5022073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A0CFEEA0-62BF-4434-B373-BD2E283BC445}"/>
              </a:ext>
            </a:extLst>
          </p:cNvPr>
          <p:cNvSpPr txBox="1"/>
          <p:nvPr/>
        </p:nvSpPr>
        <p:spPr>
          <a:xfrm>
            <a:off x="3174" y="182880"/>
            <a:ext cx="12188826" cy="731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it-IT" sz="4000" b="1" dirty="0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Response</a:t>
            </a:r>
            <a:r>
              <a:rPr lang="it-IT" sz="4000" b="1" dirty="0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 times: fitting</a:t>
            </a:r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00F4B1E-98DC-458F-979E-8F87929E7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00" y="1263600"/>
            <a:ext cx="8769600" cy="50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73FE1BB1-5FB8-4819-981C-823359302A0A}"/>
              </a:ext>
            </a:extLst>
          </p:cNvPr>
          <p:cNvSpPr txBox="1"/>
          <p:nvPr/>
        </p:nvSpPr>
        <p:spPr>
          <a:xfrm>
            <a:off x="3174" y="182880"/>
            <a:ext cx="12188826" cy="731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it-IT" sz="4000" b="1" dirty="0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Waiting</a:t>
            </a:r>
            <a:r>
              <a:rPr lang="it-IT" sz="4000" b="1" dirty="0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 times: fitting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3E0D1A7-2A37-49E3-8BDA-52CC1103C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6477" y="1263600"/>
            <a:ext cx="8696645" cy="5030930"/>
          </a:xfrm>
          <a:prstGeom prst="rect">
            <a:avLst/>
          </a:prstGeom>
        </p:spPr>
      </p:pic>
      <p:grpSp>
        <p:nvGrpSpPr>
          <p:cNvPr id="10" name="Group 16">
            <a:extLst>
              <a:ext uri="{FF2B5EF4-FFF2-40B4-BE49-F238E27FC236}">
                <a16:creationId xmlns:a16="http://schemas.microsoft.com/office/drawing/2014/main" id="{BCD7A273-F9CB-4FE0-9F2B-9B711C5414AD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6E26EE62-D40C-4CEF-9BD5-3199969B71CA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13A5EAF2-3E5A-4CCB-8015-FEBB3F980D65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Parallelogram 22">
                <a:extLst>
                  <a:ext uri="{FF2B5EF4-FFF2-40B4-BE49-F238E27FC236}">
                    <a16:creationId xmlns:a16="http://schemas.microsoft.com/office/drawing/2014/main" id="{D80CFFDD-61AF-48F9-84E1-BE16BE2CFC10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BA97A5BD-E67C-4BE6-A789-838F95292FD6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13" name="Parallelogram 19">
                <a:extLst>
                  <a:ext uri="{FF2B5EF4-FFF2-40B4-BE49-F238E27FC236}">
                    <a16:creationId xmlns:a16="http://schemas.microsoft.com/office/drawing/2014/main" id="{2E267225-7655-4BFB-BB99-4CBFF3290BD8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20">
                <a:extLst>
                  <a:ext uri="{FF2B5EF4-FFF2-40B4-BE49-F238E27FC236}">
                    <a16:creationId xmlns:a16="http://schemas.microsoft.com/office/drawing/2014/main" id="{5CDC5BD6-8853-4C80-B68C-FD5EFC94C6D2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4E4BA30D-4D2C-43F5-8078-0D4D691F75B7}"/>
              </a:ext>
            </a:extLst>
          </p:cNvPr>
          <p:cNvGrpSpPr/>
          <p:nvPr/>
        </p:nvGrpSpPr>
        <p:grpSpPr>
          <a:xfrm>
            <a:off x="10832968" y="5343642"/>
            <a:ext cx="1411284" cy="1289387"/>
            <a:chOff x="10894485" y="5343642"/>
            <a:chExt cx="1411284" cy="1289387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3B2E9074-6861-499A-A9DF-37BA9DF21F2D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20" name="Rettangolo con due angoli in diagonale arrotondati 19">
                <a:extLst>
                  <a:ext uri="{FF2B5EF4-FFF2-40B4-BE49-F238E27FC236}">
                    <a16:creationId xmlns:a16="http://schemas.microsoft.com/office/drawing/2014/main" id="{40DD90CB-F3C9-4449-B758-AD11B0F8F689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21" name="Immagine 20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89F9D8D8-C757-4CA5-8CD0-57B4B78D8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29A1AE7-A884-4645-99D6-48FD1C238518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EXPONENTIAL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093EC119-3D03-4524-B44F-FF4A1E908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36" y="1263600"/>
            <a:ext cx="8767786" cy="50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>
            <a:extLst>
              <a:ext uri="{FF2B5EF4-FFF2-40B4-BE49-F238E27FC236}">
                <a16:creationId xmlns:a16="http://schemas.microsoft.com/office/drawing/2014/main" id="{D16E242C-7950-42BD-A9A4-4D474C36EFF6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46DE8D93-1AF0-487A-9E8F-61EDB6B442C6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0" name="Rectangle 21">
                <a:extLst>
                  <a:ext uri="{FF2B5EF4-FFF2-40B4-BE49-F238E27FC236}">
                    <a16:creationId xmlns:a16="http://schemas.microsoft.com/office/drawing/2014/main" id="{14FBB7D9-2785-4FB7-94EF-2F3EA89FE1AD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Parallelogram 22">
                <a:extLst>
                  <a:ext uri="{FF2B5EF4-FFF2-40B4-BE49-F238E27FC236}">
                    <a16:creationId xmlns:a16="http://schemas.microsoft.com/office/drawing/2014/main" id="{F24B237B-915A-4B6F-8F78-B482F5A01109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18">
              <a:extLst>
                <a:ext uri="{FF2B5EF4-FFF2-40B4-BE49-F238E27FC236}">
                  <a16:creationId xmlns:a16="http://schemas.microsoft.com/office/drawing/2014/main" id="{682A850D-AD84-46FA-9E96-C8BE52459B06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8" name="Parallelogram 19">
                <a:extLst>
                  <a:ext uri="{FF2B5EF4-FFF2-40B4-BE49-F238E27FC236}">
                    <a16:creationId xmlns:a16="http://schemas.microsoft.com/office/drawing/2014/main" id="{29D6236A-34E7-4646-AD4A-938331D35F31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20">
                <a:extLst>
                  <a:ext uri="{FF2B5EF4-FFF2-40B4-BE49-F238E27FC236}">
                    <a16:creationId xmlns:a16="http://schemas.microsoft.com/office/drawing/2014/main" id="{DD9294AE-F75B-4BA7-B452-1AA5DE924D2B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60DC16A9-CA4D-4624-8D21-B3759FC2A501}"/>
              </a:ext>
            </a:extLst>
          </p:cNvPr>
          <p:cNvGrpSpPr/>
          <p:nvPr/>
        </p:nvGrpSpPr>
        <p:grpSpPr>
          <a:xfrm>
            <a:off x="10832968" y="5343642"/>
            <a:ext cx="1411284" cy="1289387"/>
            <a:chOff x="10894485" y="5343642"/>
            <a:chExt cx="1411284" cy="1289387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8B8A4B68-645E-4981-832A-165CDDA83D69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19" name="Rettangolo con due angoli in diagonale arrotondati 18">
                <a:extLst>
                  <a:ext uri="{FF2B5EF4-FFF2-40B4-BE49-F238E27FC236}">
                    <a16:creationId xmlns:a16="http://schemas.microsoft.com/office/drawing/2014/main" id="{98AD3F44-F287-40F3-B16B-191A2E5A64AD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20" name="Immagine 19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931BC519-391D-4F2D-B3E4-ABA31202D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96C4BF6-213F-4DF6-8B1D-157CB7DEDC14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EXPONENTIAL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sp>
        <p:nvSpPr>
          <p:cNvPr id="21" name="TextBox 5">
            <a:extLst>
              <a:ext uri="{FF2B5EF4-FFF2-40B4-BE49-F238E27FC236}">
                <a16:creationId xmlns:a16="http://schemas.microsoft.com/office/drawing/2014/main" id="{8E75D59D-D4E4-4FFB-BCD1-CA40FB82B19A}"/>
              </a:ext>
            </a:extLst>
          </p:cNvPr>
          <p:cNvSpPr txBox="1"/>
          <p:nvPr/>
        </p:nvSpPr>
        <p:spPr>
          <a:xfrm>
            <a:off x="3174" y="182880"/>
            <a:ext cx="12188826" cy="731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it-IT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Queue </a:t>
            </a:r>
            <a:r>
              <a:rPr lang="it-IT" sz="4000" b="1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occupancy</a:t>
            </a:r>
            <a:r>
              <a:rPr lang="it-IT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 (1)</a:t>
            </a:r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E593432D-19A8-4036-8B2C-23056AD84CF8}"/>
              </a:ext>
            </a:extLst>
          </p:cNvPr>
          <p:cNvGrpSpPr/>
          <p:nvPr/>
        </p:nvGrpSpPr>
        <p:grpSpPr>
          <a:xfrm>
            <a:off x="1951588" y="2082025"/>
            <a:ext cx="7938104" cy="2890514"/>
            <a:chOff x="1951588" y="2082025"/>
            <a:chExt cx="7938104" cy="2890514"/>
          </a:xfrm>
        </p:grpSpPr>
        <p:sp>
          <p:nvSpPr>
            <p:cNvPr id="45" name="Figura a mano libera: forma 44">
              <a:extLst>
                <a:ext uri="{FF2B5EF4-FFF2-40B4-BE49-F238E27FC236}">
                  <a16:creationId xmlns:a16="http://schemas.microsoft.com/office/drawing/2014/main" id="{7DF69CEF-A979-4BA1-BDA8-AD58AA78765B}"/>
                </a:ext>
              </a:extLst>
            </p:cNvPr>
            <p:cNvSpPr/>
            <p:nvPr/>
          </p:nvSpPr>
          <p:spPr>
            <a:xfrm>
              <a:off x="2421347" y="2082025"/>
              <a:ext cx="7349305" cy="2890514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76200" rIns="142240" bIns="76201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22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57770C7C-10F5-4605-A223-566F2B7D10E9}"/>
                    </a:ext>
                  </a:extLst>
                </p:cNvPr>
                <p:cNvSpPr txBox="1"/>
                <p:nvPr/>
              </p:nvSpPr>
              <p:spPr>
                <a:xfrm>
                  <a:off x="2947147" y="2147676"/>
                  <a:ext cx="69425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∈[5.5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10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i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∈[1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2.5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it-IT" sz="2000" i="1"/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57770C7C-10F5-4605-A223-566F2B7D10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147" y="2147676"/>
                  <a:ext cx="6942545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909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EE6929AC-4435-47CF-A5D7-541E2C5C6535}"/>
                    </a:ext>
                  </a:extLst>
                </p:cNvPr>
                <p:cNvSpPr txBox="1"/>
                <p:nvPr/>
              </p:nvSpPr>
              <p:spPr>
                <a:xfrm>
                  <a:off x="6384912" y="2742208"/>
                  <a:ext cx="22968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</m:sSub>
                    </m:oMath>
                  </a14:m>
                  <a:r>
                    <a:rPr lang="en-US" sz="2000" i="1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≅91.45%</m:t>
                      </m:r>
                    </m:oMath>
                  </a14:m>
                  <a:endParaRPr lang="it-IT" sz="2000" i="1"/>
                </a:p>
              </p:txBody>
            </p:sp>
          </mc:Choice>
          <mc:Fallback xmlns="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EE6929AC-4435-47CF-A5D7-541E2C5C6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912" y="2742208"/>
                  <a:ext cx="2296840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E54768BF-A41F-4FD6-9837-B6636508BA12}"/>
                    </a:ext>
                  </a:extLst>
                </p:cNvPr>
                <p:cNvSpPr txBox="1"/>
                <p:nvPr/>
              </p:nvSpPr>
              <p:spPr>
                <a:xfrm>
                  <a:off x="3906821" y="4222939"/>
                  <a:ext cx="1650485" cy="4455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𝐶𝐴𝑆𝐻𝐼𝐸𝑅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𝑁𝑂𝑅𝑀𝐴𝐿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it-IT" sz="2000"/>
                </a:p>
              </p:txBody>
            </p:sp>
          </mc:Choice>
          <mc:Fallback xmlns="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E54768BF-A41F-4FD6-9837-B6636508BA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821" y="4222939"/>
                  <a:ext cx="1650485" cy="445571"/>
                </a:xfrm>
                <a:prstGeom prst="rect">
                  <a:avLst/>
                </a:prstGeom>
                <a:blipFill>
                  <a:blip r:embed="rId5"/>
                  <a:stretch>
                    <a:fillRect r="-2583" b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18DECCD2-F1DF-4AB6-A938-A38DDF5E6A1E}"/>
                    </a:ext>
                  </a:extLst>
                </p:cNvPr>
                <p:cNvSpPr txBox="1"/>
                <p:nvPr/>
              </p:nvSpPr>
              <p:spPr>
                <a:xfrm>
                  <a:off x="3865344" y="3046371"/>
                  <a:ext cx="1733441" cy="4592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𝐶𝐴𝑆𝐻𝐼𝐸𝑅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𝑉𝐼𝑃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it-IT" sz="2000"/>
                </a:p>
              </p:txBody>
            </p:sp>
          </mc:Choice>
          <mc:Fallback xmlns=""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18DECCD2-F1DF-4AB6-A938-A38DDF5E6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344" y="3046371"/>
                  <a:ext cx="1733441" cy="459293"/>
                </a:xfrm>
                <a:prstGeom prst="rect">
                  <a:avLst/>
                </a:prstGeom>
                <a:blipFill>
                  <a:blip r:embed="rId6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8FD9EB5D-7130-4B6C-861D-E2F5F387EF66}"/>
                    </a:ext>
                  </a:extLst>
                </p:cNvPr>
                <p:cNvSpPr txBox="1"/>
                <p:nvPr/>
              </p:nvSpPr>
              <p:spPr>
                <a:xfrm>
                  <a:off x="6353404" y="3276018"/>
                  <a:ext cx="187619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≅</m:t>
                      </m:r>
                    </m:oMath>
                  </a14:m>
                  <a:r>
                    <a:rPr lang="en-US" sz="2000" i="1" dirty="0"/>
                    <a:t> </a:t>
                  </a:r>
                  <a14:m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20.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79%</m:t>
                      </m:r>
                    </m:oMath>
                  </a14:m>
                  <a:r>
                    <a:rPr lang="en-US" sz="2000" i="1" dirty="0"/>
                    <a:t> </a:t>
                  </a:r>
                  <a:endParaRPr lang="it-IT" sz="2000" i="1" dirty="0"/>
                </a:p>
              </p:txBody>
            </p:sp>
          </mc:Choice>
          <mc:Fallback xmlns="">
            <p:sp>
              <p:nvSpPr>
                <p:cNvPr id="56" name="CasellaDiTesto 55">
                  <a:extLst>
                    <a:ext uri="{FF2B5EF4-FFF2-40B4-BE49-F238E27FC236}">
                      <a16:creationId xmlns:a16="http://schemas.microsoft.com/office/drawing/2014/main" id="{8FD9EB5D-7130-4B6C-861D-E2F5F387E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3404" y="3276018"/>
                  <a:ext cx="187619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30D6CFF-0A93-46B3-9C64-323A457EB8F8}"/>
                    </a:ext>
                  </a:extLst>
                </p:cNvPr>
                <p:cNvSpPr txBox="1"/>
                <p:nvPr/>
              </p:nvSpPr>
              <p:spPr>
                <a:xfrm>
                  <a:off x="6311937" y="4442287"/>
                  <a:ext cx="254467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≅</m:t>
                      </m:r>
                    </m:oMath>
                  </a14:m>
                  <a:r>
                    <a:rPr lang="en-US" sz="2000" i="1" dirty="0"/>
                    <a:t> </a:t>
                  </a:r>
                  <a14:m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.91%</m:t>
                      </m:r>
                    </m:oMath>
                  </a14:m>
                  <a:endParaRPr lang="it-IT" sz="2000" i="1" dirty="0"/>
                </a:p>
              </p:txBody>
            </p:sp>
          </mc:Choice>
          <mc:Fallback xmlns="">
            <p:sp>
              <p:nvSpPr>
                <p:cNvPr id="57" name="CasellaDiTesto 56">
                  <a:extLst>
                    <a:ext uri="{FF2B5EF4-FFF2-40B4-BE49-F238E27FC236}">
                      <a16:creationId xmlns:a16="http://schemas.microsoft.com/office/drawing/2014/main" id="{E30D6CFF-0A93-46B3-9C64-323A457EB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937" y="4442287"/>
                  <a:ext cx="2544679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Ovale 74">
              <a:extLst>
                <a:ext uri="{FF2B5EF4-FFF2-40B4-BE49-F238E27FC236}">
                  <a16:creationId xmlns:a16="http://schemas.microsoft.com/office/drawing/2014/main" id="{3B304F96-C0D8-46CB-AB76-5536A75C2014}"/>
                </a:ext>
              </a:extLst>
            </p:cNvPr>
            <p:cNvSpPr/>
            <p:nvPr/>
          </p:nvSpPr>
          <p:spPr>
            <a:xfrm>
              <a:off x="1951588" y="3026252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pic>
          <p:nvPicPr>
            <p:cNvPr id="46" name="Immagine 45" descr="Immagine che contiene aeroplano&#10;&#10;Descrizione generata automaticamente">
              <a:extLst>
                <a:ext uri="{FF2B5EF4-FFF2-40B4-BE49-F238E27FC236}">
                  <a16:creationId xmlns:a16="http://schemas.microsoft.com/office/drawing/2014/main" id="{B3476248-1057-4187-9D23-C6C4DB20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076" y="3167719"/>
              <a:ext cx="612000" cy="612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asellaDiTesto 78">
                  <a:extLst>
                    <a:ext uri="{FF2B5EF4-FFF2-40B4-BE49-F238E27FC236}">
                      <a16:creationId xmlns:a16="http://schemas.microsoft.com/office/drawing/2014/main" id="{9EC12755-FF98-4FD5-B711-21343F8609E6}"/>
                    </a:ext>
                  </a:extLst>
                </p:cNvPr>
                <p:cNvSpPr txBox="1"/>
                <p:nvPr/>
              </p:nvSpPr>
              <p:spPr>
                <a:xfrm>
                  <a:off x="6333148" y="3912035"/>
                  <a:ext cx="23486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</m:sSub>
                    </m:oMath>
                  </a14:m>
                  <a:r>
                    <a:rPr lang="en-US" sz="2000" i="1"/>
                    <a:t>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≅</m:t>
                      </m:r>
                    </m:oMath>
                  </a14:m>
                  <a:r>
                    <a:rPr lang="en-US" sz="2000" i="1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75.06%</m:t>
                      </m:r>
                    </m:oMath>
                  </a14:m>
                  <a:r>
                    <a:rPr lang="en-US" sz="2000" i="1"/>
                    <a:t> </a:t>
                  </a:r>
                  <a:endParaRPr lang="it-IT" sz="2000" i="1"/>
                </a:p>
              </p:txBody>
            </p:sp>
          </mc:Choice>
          <mc:Fallback xmlns="">
            <p:sp>
              <p:nvSpPr>
                <p:cNvPr id="79" name="CasellaDiTesto 78">
                  <a:extLst>
                    <a:ext uri="{FF2B5EF4-FFF2-40B4-BE49-F238E27FC236}">
                      <a16:creationId xmlns:a16="http://schemas.microsoft.com/office/drawing/2014/main" id="{9EC12755-FF98-4FD5-B711-21343F860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148" y="3912035"/>
                  <a:ext cx="2348603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Connettore 2 26">
              <a:extLst>
                <a:ext uri="{FF2B5EF4-FFF2-40B4-BE49-F238E27FC236}">
                  <a16:creationId xmlns:a16="http://schemas.microsoft.com/office/drawing/2014/main" id="{0EC7D546-7690-4EDC-9712-9EA26D62553B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5598785" y="2942263"/>
              <a:ext cx="786127" cy="333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2 30">
              <a:extLst>
                <a:ext uri="{FF2B5EF4-FFF2-40B4-BE49-F238E27FC236}">
                  <a16:creationId xmlns:a16="http://schemas.microsoft.com/office/drawing/2014/main" id="{E9E216FB-4626-45B5-BFB8-74DA00EFC6A4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5598785" y="3276018"/>
              <a:ext cx="734364" cy="166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39AB8986-C405-4925-B6AA-76B6A049FB40}"/>
                </a:ext>
              </a:extLst>
            </p:cNvPr>
            <p:cNvCxnSpPr>
              <a:cxnSpLocks/>
              <a:stCxn id="49" idx="3"/>
              <a:endCxn id="79" idx="1"/>
            </p:cNvCxnSpPr>
            <p:nvPr/>
          </p:nvCxnSpPr>
          <p:spPr>
            <a:xfrm flipV="1">
              <a:off x="5557306" y="4112090"/>
              <a:ext cx="775842" cy="333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2 36">
              <a:extLst>
                <a:ext uri="{FF2B5EF4-FFF2-40B4-BE49-F238E27FC236}">
                  <a16:creationId xmlns:a16="http://schemas.microsoft.com/office/drawing/2014/main" id="{85641E58-E8EA-4182-A529-45B981CE88AA}"/>
                </a:ext>
              </a:extLst>
            </p:cNvPr>
            <p:cNvCxnSpPr>
              <a:cxnSpLocks/>
              <a:stCxn id="49" idx="3"/>
              <a:endCxn id="57" idx="1"/>
            </p:cNvCxnSpPr>
            <p:nvPr/>
          </p:nvCxnSpPr>
          <p:spPr>
            <a:xfrm>
              <a:off x="5557306" y="4445725"/>
              <a:ext cx="754631" cy="19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516A58E7-3F48-4426-8B0A-2E43B5A4D077}"/>
              </a:ext>
            </a:extLst>
          </p:cNvPr>
          <p:cNvGrpSpPr/>
          <p:nvPr/>
        </p:nvGrpSpPr>
        <p:grpSpPr>
          <a:xfrm>
            <a:off x="987067" y="5257652"/>
            <a:ext cx="5238869" cy="1129155"/>
            <a:chOff x="987067" y="5257652"/>
            <a:chExt cx="5238869" cy="1129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D52F60A5-3A9F-4457-919A-4D4A93D92CBD}"/>
                    </a:ext>
                  </a:extLst>
                </p:cNvPr>
                <p:cNvSpPr txBox="1"/>
                <p:nvPr/>
              </p:nvSpPr>
              <p:spPr>
                <a:xfrm>
                  <a:off x="1963534" y="5257652"/>
                  <a:ext cx="4262402" cy="1129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a14:m>
                  <a:r>
                    <a:rPr lang="it-IT" sz="2000" b="0" i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it-IT" sz="2000" b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(99% </a:t>
                  </a:r>
                  <a:r>
                    <a:rPr lang="it-IT" sz="2000" b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dimensioning</a:t>
                  </a:r>
                  <a:r>
                    <a:rPr lang="it-IT" sz="2000" b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)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=30</m:t>
                      </m:r>
                    </m:oMath>
                  </a14:m>
                  <a:r>
                    <a:rPr lang="it-IT" sz="2000" i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it-IT" sz="20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(95% </a:t>
                  </a:r>
                  <a:r>
                    <a:rPr lang="it-IT" sz="200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dimensioning</a:t>
                  </a:r>
                  <a:r>
                    <a:rPr lang="it-IT" sz="20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D52F60A5-3A9F-4457-919A-4D4A93D92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3534" y="5257652"/>
                  <a:ext cx="4262402" cy="1129155"/>
                </a:xfrm>
                <a:prstGeom prst="rect">
                  <a:avLst/>
                </a:prstGeom>
                <a:blipFill>
                  <a:blip r:embed="rId11"/>
                  <a:stretch>
                    <a:fillRect r="-1001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Freccia a destra 31">
              <a:extLst>
                <a:ext uri="{FF2B5EF4-FFF2-40B4-BE49-F238E27FC236}">
                  <a16:creationId xmlns:a16="http://schemas.microsoft.com/office/drawing/2014/main" id="{A752193D-227A-49EC-B3C8-4D5AE4629B56}"/>
                </a:ext>
              </a:extLst>
            </p:cNvPr>
            <p:cNvSpPr/>
            <p:nvPr/>
          </p:nvSpPr>
          <p:spPr>
            <a:xfrm>
              <a:off x="987067" y="5601993"/>
              <a:ext cx="582305" cy="440471"/>
            </a:xfrm>
            <a:prstGeom prst="rightArrow">
              <a:avLst/>
            </a:prstGeom>
            <a:solidFill>
              <a:srgbClr val="9AAB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FBA4663A-3305-4BD6-9E85-AF497FAA53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8702"/>
            <a:ext cx="12191998" cy="34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>
            <a:extLst>
              <a:ext uri="{FF2B5EF4-FFF2-40B4-BE49-F238E27FC236}">
                <a16:creationId xmlns:a16="http://schemas.microsoft.com/office/drawing/2014/main" id="{2FEE06CF-2004-460A-A0B1-5C5A9EF8A0C5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B1C86DD3-DE5D-4E2B-97A9-7F679F62C5EF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11BDE9DD-2AFB-4BA6-9E9D-0A5F15C2F802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Parallelogram 22">
                <a:extLst>
                  <a:ext uri="{FF2B5EF4-FFF2-40B4-BE49-F238E27FC236}">
                    <a16:creationId xmlns:a16="http://schemas.microsoft.com/office/drawing/2014/main" id="{73137375-9926-4625-BC93-3D68D161D60B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EEB6961E-8421-4AA7-AD43-452CFF2F139D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9" name="Parallelogram 19">
                <a:extLst>
                  <a:ext uri="{FF2B5EF4-FFF2-40B4-BE49-F238E27FC236}">
                    <a16:creationId xmlns:a16="http://schemas.microsoft.com/office/drawing/2014/main" id="{50659B53-1999-4BC2-B900-A2F8AA083307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20">
                <a:extLst>
                  <a:ext uri="{FF2B5EF4-FFF2-40B4-BE49-F238E27FC236}">
                    <a16:creationId xmlns:a16="http://schemas.microsoft.com/office/drawing/2014/main" id="{439F9AF5-B089-44D5-8A28-F9EE5E1E184A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B07DBEF5-70F1-4E71-841A-9E95CA69EE31}"/>
              </a:ext>
            </a:extLst>
          </p:cNvPr>
          <p:cNvGrpSpPr/>
          <p:nvPr/>
        </p:nvGrpSpPr>
        <p:grpSpPr>
          <a:xfrm>
            <a:off x="10832968" y="5343642"/>
            <a:ext cx="1411284" cy="1289387"/>
            <a:chOff x="10894485" y="5343642"/>
            <a:chExt cx="1411284" cy="1289387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FC5BA6BE-042E-456B-B04C-AFD41294CA51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26" name="Rettangolo con due angoli in diagonale arrotondati 25">
                <a:extLst>
                  <a:ext uri="{FF2B5EF4-FFF2-40B4-BE49-F238E27FC236}">
                    <a16:creationId xmlns:a16="http://schemas.microsoft.com/office/drawing/2014/main" id="{54F74FA6-98E4-432A-AD72-3ED27A0CACD5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27" name="Immagine 26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F047E13F-7562-4870-AB1E-D018B9F1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725466B8-12AE-4768-B100-915C74DFB69B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EXPONENTIAL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pic>
        <p:nvPicPr>
          <p:cNvPr id="13" name="Immagine 13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817071F-61A3-48F8-BDE8-7483EF986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787" y="1283720"/>
            <a:ext cx="11888426" cy="3311870"/>
          </a:xfr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09952AF0-DBFE-43D3-840E-89A9CCC874A8}"/>
              </a:ext>
            </a:extLst>
          </p:cNvPr>
          <p:cNvSpPr txBox="1"/>
          <p:nvPr/>
        </p:nvSpPr>
        <p:spPr>
          <a:xfrm>
            <a:off x="3174" y="182880"/>
            <a:ext cx="12188826" cy="731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it-IT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Queue </a:t>
            </a:r>
            <a:r>
              <a:rPr lang="it-IT" sz="4000" b="1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occupancy</a:t>
            </a:r>
            <a:r>
              <a:rPr lang="it-IT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 (2)</a:t>
            </a:r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263867A-3D27-422B-8E4B-E7A2BC5EFDD0}"/>
              </a:ext>
            </a:extLst>
          </p:cNvPr>
          <p:cNvSpPr txBox="1"/>
          <p:nvPr/>
        </p:nvSpPr>
        <p:spPr>
          <a:xfrm>
            <a:off x="570317" y="4622266"/>
            <a:ext cx="9289142" cy="1041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IoD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&gt; 1.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Early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peak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geometric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distribution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50A6A6EE-9201-40E9-BC0F-9D068CFEB65A}"/>
              </a:ext>
            </a:extLst>
          </p:cNvPr>
          <p:cNvSpPr/>
          <p:nvPr/>
        </p:nvSpPr>
        <p:spPr>
          <a:xfrm>
            <a:off x="2332541" y="5241452"/>
            <a:ext cx="582305" cy="440471"/>
          </a:xfrm>
          <a:prstGeom prst="rightArrow">
            <a:avLst/>
          </a:prstGeom>
          <a:solidFill>
            <a:srgbClr val="9AAB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17225B9-B001-4456-951A-3E827FC37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43" y="5774530"/>
            <a:ext cx="719999" cy="71999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1358AFD-59E4-4DF5-A1AF-F9D6987F9603}"/>
              </a:ext>
            </a:extLst>
          </p:cNvPr>
          <p:cNvSpPr txBox="1"/>
          <p:nvPr/>
        </p:nvSpPr>
        <p:spPr>
          <a:xfrm>
            <a:off x="1494970" y="5925142"/>
            <a:ext cx="5007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Discrete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Weibull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shape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&gt; 1.</a:t>
            </a:r>
          </a:p>
        </p:txBody>
      </p:sp>
    </p:spTree>
    <p:extLst>
      <p:ext uri="{BB962C8B-B14F-4D97-AF65-F5344CB8AC3E}">
        <p14:creationId xmlns:p14="http://schemas.microsoft.com/office/powerpoint/2010/main" val="607715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>
            <a:extLst>
              <a:ext uri="{FF2B5EF4-FFF2-40B4-BE49-F238E27FC236}">
                <a16:creationId xmlns:a16="http://schemas.microsoft.com/office/drawing/2014/main" id="{D4A65A46-F7CA-48E8-B339-20B99D1639D4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A6DE982D-C82A-4EA2-85AB-21B66D672F15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2492F2AC-5DC6-4C94-8891-90FE384CDD33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Parallelogram 22">
                <a:extLst>
                  <a:ext uri="{FF2B5EF4-FFF2-40B4-BE49-F238E27FC236}">
                    <a16:creationId xmlns:a16="http://schemas.microsoft.com/office/drawing/2014/main" id="{958B8715-0985-4B22-AB99-35E88D1AD88B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6C1905FE-C561-404E-B3BF-EC318B37BDAB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9" name="Parallelogram 19">
                <a:extLst>
                  <a:ext uri="{FF2B5EF4-FFF2-40B4-BE49-F238E27FC236}">
                    <a16:creationId xmlns:a16="http://schemas.microsoft.com/office/drawing/2014/main" id="{B5CB50A4-38B9-4A16-90B2-3642C21B4C78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20">
                <a:extLst>
                  <a:ext uri="{FF2B5EF4-FFF2-40B4-BE49-F238E27FC236}">
                    <a16:creationId xmlns:a16="http://schemas.microsoft.com/office/drawing/2014/main" id="{3F59AD45-17BD-44BD-8534-F20BE76B6E44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0D996900-FB9D-42AC-BC34-6F1F8DC3DA81}"/>
              </a:ext>
            </a:extLst>
          </p:cNvPr>
          <p:cNvGrpSpPr/>
          <p:nvPr/>
        </p:nvGrpSpPr>
        <p:grpSpPr>
          <a:xfrm>
            <a:off x="10832968" y="5343642"/>
            <a:ext cx="1411284" cy="1289387"/>
            <a:chOff x="10894485" y="5343642"/>
            <a:chExt cx="1411284" cy="1289387"/>
          </a:xfrm>
        </p:grpSpPr>
        <p:sp>
          <p:nvSpPr>
            <p:cNvPr id="21" name="Rettangolo con due angoli in diagonale arrotondati 20">
              <a:extLst>
                <a:ext uri="{FF2B5EF4-FFF2-40B4-BE49-F238E27FC236}">
                  <a16:creationId xmlns:a16="http://schemas.microsoft.com/office/drawing/2014/main" id="{F5F6FD7A-F760-43B5-B6D3-1B59B338BB87}"/>
                </a:ext>
              </a:extLst>
            </p:cNvPr>
            <p:cNvSpPr/>
            <p:nvPr/>
          </p:nvSpPr>
          <p:spPr>
            <a:xfrm>
              <a:off x="11240127" y="5343642"/>
              <a:ext cx="720000" cy="720000"/>
            </a:xfrm>
            <a:prstGeom prst="round2DiagRect">
              <a:avLst>
                <a:gd name="adj1" fmla="val 29727"/>
                <a:gd name="adj2" fmla="val 20912"/>
              </a:avLst>
            </a:prstGeom>
            <a:solidFill>
              <a:srgbClr val="77A2BB">
                <a:alpha val="53000"/>
              </a:srgbClr>
            </a:solidFill>
            <a:ln>
              <a:noFill/>
            </a:ln>
            <a:effectLst/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7C184D34-9D2D-45A4-8F78-B7F5B72D4090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EXPONENTIAL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pic>
        <p:nvPicPr>
          <p:cNvPr id="23" name="Immagine 22">
            <a:extLst>
              <a:ext uri="{FF2B5EF4-FFF2-40B4-BE49-F238E27FC236}">
                <a16:creationId xmlns:a16="http://schemas.microsoft.com/office/drawing/2014/main" id="{E7359651-6F71-4ACA-A465-A5CCDF813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810" y="5498015"/>
            <a:ext cx="417600" cy="4176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FE9916A3-C16D-46E0-8D49-09257DC292E8}"/>
              </a:ext>
            </a:extLst>
          </p:cNvPr>
          <p:cNvSpPr txBox="1"/>
          <p:nvPr/>
        </p:nvSpPr>
        <p:spPr>
          <a:xfrm>
            <a:off x="3174" y="182880"/>
            <a:ext cx="12188826" cy="731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it-IT" sz="4000" b="1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Seating</a:t>
            </a:r>
            <a:r>
              <a:rPr lang="it-IT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it-IT" sz="4000" b="1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node</a:t>
            </a:r>
            <a:endParaRPr lang="it-IT"/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11A39E54-02AA-4B8D-82FD-0BABF0B92272}"/>
              </a:ext>
            </a:extLst>
          </p:cNvPr>
          <p:cNvGrpSpPr/>
          <p:nvPr/>
        </p:nvGrpSpPr>
        <p:grpSpPr>
          <a:xfrm>
            <a:off x="2191523" y="1596823"/>
            <a:ext cx="7808954" cy="3664353"/>
            <a:chOff x="2184504" y="1530732"/>
            <a:chExt cx="7808954" cy="3664353"/>
          </a:xfrm>
        </p:grpSpPr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203FD1E5-8FFF-4036-8004-4FD3BDADEAEA}"/>
                </a:ext>
              </a:extLst>
            </p:cNvPr>
            <p:cNvSpPr/>
            <p:nvPr/>
          </p:nvSpPr>
          <p:spPr>
            <a:xfrm>
              <a:off x="2644153" y="1530732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83821" rIns="156464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F6099177-E915-47F6-9C53-658E27F592DE}"/>
                </a:ext>
              </a:extLst>
            </p:cNvPr>
            <p:cNvSpPr/>
            <p:nvPr/>
          </p:nvSpPr>
          <p:spPr>
            <a:xfrm>
              <a:off x="2198542" y="1530733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3454B011-9092-4C3D-8DDD-C40BAA95AFBB}"/>
                </a:ext>
              </a:extLst>
            </p:cNvPr>
            <p:cNvSpPr/>
            <p:nvPr/>
          </p:nvSpPr>
          <p:spPr>
            <a:xfrm>
              <a:off x="2630116" y="2683821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1" rIns="156464" bIns="1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41" name="Ovale 40">
              <a:extLst>
                <a:ext uri="{FF2B5EF4-FFF2-40B4-BE49-F238E27FC236}">
                  <a16:creationId xmlns:a16="http://schemas.microsoft.com/office/drawing/2014/main" id="{410D619F-D123-437B-9642-19CB70BC1C32}"/>
                </a:ext>
              </a:extLst>
            </p:cNvPr>
            <p:cNvSpPr/>
            <p:nvPr/>
          </p:nvSpPr>
          <p:spPr>
            <a:xfrm>
              <a:off x="2198542" y="2683822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8F3367A6-8465-435A-9F1B-3D6010E9B3D6}"/>
                </a:ext>
              </a:extLst>
            </p:cNvPr>
            <p:cNvSpPr/>
            <p:nvPr/>
          </p:nvSpPr>
          <p:spPr>
            <a:xfrm>
              <a:off x="2644153" y="3836912"/>
              <a:ext cx="7349305" cy="1358173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76200" rIns="142240" bIns="76201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8D1A5B7-4B93-48A8-A378-8D38BB994C81}"/>
                </a:ext>
              </a:extLst>
            </p:cNvPr>
            <p:cNvSpPr/>
            <p:nvPr/>
          </p:nvSpPr>
          <p:spPr>
            <a:xfrm>
              <a:off x="2184504" y="4070386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pic>
          <p:nvPicPr>
            <p:cNvPr id="44" name="Immagine 43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89E43420-0017-422D-82E3-B8475C2AE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114" y="2921611"/>
              <a:ext cx="666000" cy="444671"/>
            </a:xfrm>
            <a:prstGeom prst="rect">
              <a:avLst/>
            </a:prstGeom>
          </p:spPr>
        </p:pic>
        <p:pic>
          <p:nvPicPr>
            <p:cNvPr id="45" name="Immagine 44" descr="Immagine che contiene albero&#10;&#10;Descrizione generata automaticamente">
              <a:extLst>
                <a:ext uri="{FF2B5EF4-FFF2-40B4-BE49-F238E27FC236}">
                  <a16:creationId xmlns:a16="http://schemas.microsoft.com/office/drawing/2014/main" id="{3A1D70FF-E6E9-4357-B26B-1D179362F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892" y="1725427"/>
              <a:ext cx="664522" cy="5299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C56A1460-3BF8-498F-B5EC-EF5E9CA1F8E1}"/>
                    </a:ext>
                  </a:extLst>
                </p:cNvPr>
                <p:cNvSpPr txBox="1"/>
                <p:nvPr/>
              </p:nvSpPr>
              <p:spPr>
                <a:xfrm>
                  <a:off x="5075536" y="1760900"/>
                  <a:ext cx="25241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𝑆𝐸𝐴𝑇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𝐹𝐶𝐹𝑆</m:t>
                        </m:r>
                      </m:oMath>
                    </m:oMathPara>
                  </a14:m>
                  <a:endParaRPr lang="it-IT" sz="2200" i="1"/>
                </a:p>
              </p:txBody>
            </p:sp>
          </mc:Choice>
          <mc:Fallback xmlns="">
            <p:sp>
              <p:nvSpPr>
                <p:cNvPr id="46" name="CasellaDiTesto 45">
                  <a:extLst>
                    <a:ext uri="{FF2B5EF4-FFF2-40B4-BE49-F238E27FC236}">
                      <a16:creationId xmlns:a16="http://schemas.microsoft.com/office/drawing/2014/main" id="{C56A1460-3BF8-498F-B5EC-EF5E9CA1F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536" y="1760900"/>
                  <a:ext cx="2524150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5D71C8F2-1BB4-45C7-9D26-E331F4C99F61}"/>
                    </a:ext>
                  </a:extLst>
                </p:cNvPr>
                <p:cNvSpPr txBox="1"/>
                <p:nvPr/>
              </p:nvSpPr>
              <p:spPr>
                <a:xfrm>
                  <a:off x="2921015" y="2733374"/>
                  <a:ext cx="6767505" cy="792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𝑆𝐸𝐴𝑇𝐼𝑁𝐺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𝑉𝐼𝑃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𝑁𝑂𝑅𝑀𝐴𝐿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𝑆𝐸𝐴𝑇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𝐸𝐴𝑇𝐼𝑁𝐺</m:t>
                                </m:r>
                              </m:sub>
                            </m:sSub>
                          </m:den>
                        </m:f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2200"/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5D71C8F2-1BB4-45C7-9D26-E331F4C99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015" y="2733374"/>
                  <a:ext cx="6767505" cy="7923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AC836C6F-D355-4A24-8D63-B1A8E5EDE9F0}"/>
                </a:ext>
              </a:extLst>
            </p:cNvPr>
            <p:cNvSpPr txBox="1"/>
            <p:nvPr/>
          </p:nvSpPr>
          <p:spPr>
            <a:xfrm>
              <a:off x="3133313" y="4131276"/>
              <a:ext cx="68461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220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Theoretical</a:t>
              </a:r>
              <a:r>
                <a:rPr lang="it-IT" sz="2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it-IT" sz="220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results</a:t>
              </a:r>
              <a:r>
                <a:rPr lang="it-IT" sz="2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are </a:t>
              </a:r>
              <a:r>
                <a:rPr lang="it-IT" sz="220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available</a:t>
              </a:r>
              <a:r>
                <a:rPr lang="it-IT" sz="2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for </a:t>
              </a:r>
              <a:r>
                <a:rPr lang="it-IT" sz="220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such</a:t>
              </a:r>
              <a:r>
                <a:rPr lang="it-IT" sz="2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 system, </a:t>
              </a:r>
              <a:r>
                <a:rPr lang="it-IT" sz="220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both</a:t>
              </a:r>
              <a:r>
                <a:rPr lang="it-IT" sz="2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with infinite and finite </a:t>
              </a:r>
              <a:r>
                <a:rPr lang="it-IT" sz="220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queues</a:t>
              </a:r>
              <a:r>
                <a:rPr lang="it-IT" sz="2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.</a:t>
              </a:r>
            </a:p>
          </p:txBody>
        </p:sp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7D7E6362-6D2E-4646-BCF1-893E36241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090" y="4209997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30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>
            <a:extLst>
              <a:ext uri="{FF2B5EF4-FFF2-40B4-BE49-F238E27FC236}">
                <a16:creationId xmlns:a16="http://schemas.microsoft.com/office/drawing/2014/main" id="{DC20172D-F502-4EE8-AB99-452A98FB5FED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81C4BAB6-DF0A-4DBA-B845-3F3B9D95B8A4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08B5847C-64CE-47CC-BF89-64863DA7BCBA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Parallelogram 22">
                <a:extLst>
                  <a:ext uri="{FF2B5EF4-FFF2-40B4-BE49-F238E27FC236}">
                    <a16:creationId xmlns:a16="http://schemas.microsoft.com/office/drawing/2014/main" id="{5A25208B-78E6-4F7C-A9DF-23B3B9289186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FC2D749D-E687-425C-9B57-B7C7DDBE3087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9" name="Parallelogram 19">
                <a:extLst>
                  <a:ext uri="{FF2B5EF4-FFF2-40B4-BE49-F238E27FC236}">
                    <a16:creationId xmlns:a16="http://schemas.microsoft.com/office/drawing/2014/main" id="{2E6775FC-EEE6-4E9A-8BE3-5770D7086583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20">
                <a:extLst>
                  <a:ext uri="{FF2B5EF4-FFF2-40B4-BE49-F238E27FC236}">
                    <a16:creationId xmlns:a16="http://schemas.microsoft.com/office/drawing/2014/main" id="{AE5603AA-B116-41C7-B9AC-2587A2D7E623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85905D60-C6ED-4D0E-A610-77A208D3F61F}"/>
              </a:ext>
            </a:extLst>
          </p:cNvPr>
          <p:cNvGrpSpPr/>
          <p:nvPr/>
        </p:nvGrpSpPr>
        <p:grpSpPr>
          <a:xfrm>
            <a:off x="10832968" y="5343642"/>
            <a:ext cx="1411284" cy="1289387"/>
            <a:chOff x="10894485" y="5343642"/>
            <a:chExt cx="1411284" cy="1289387"/>
          </a:xfrm>
        </p:grpSpPr>
        <p:sp>
          <p:nvSpPr>
            <p:cNvPr id="20" name="Rettangolo con due angoli in diagonale arrotondati 19">
              <a:extLst>
                <a:ext uri="{FF2B5EF4-FFF2-40B4-BE49-F238E27FC236}">
                  <a16:creationId xmlns:a16="http://schemas.microsoft.com/office/drawing/2014/main" id="{3ACD705A-4EFF-449C-838F-5D541AF6FD1D}"/>
                </a:ext>
              </a:extLst>
            </p:cNvPr>
            <p:cNvSpPr/>
            <p:nvPr/>
          </p:nvSpPr>
          <p:spPr>
            <a:xfrm>
              <a:off x="11240127" y="5343642"/>
              <a:ext cx="720000" cy="720000"/>
            </a:xfrm>
            <a:prstGeom prst="round2DiagRect">
              <a:avLst>
                <a:gd name="adj1" fmla="val 29727"/>
                <a:gd name="adj2" fmla="val 20912"/>
              </a:avLst>
            </a:prstGeom>
            <a:solidFill>
              <a:srgbClr val="77A2BB">
                <a:alpha val="53000"/>
              </a:srgbClr>
            </a:solidFill>
            <a:ln>
              <a:noFill/>
            </a:ln>
            <a:effectLst/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2C4A3F7-0FF0-41A1-8116-4F38D4D46089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EXPONENTIAL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426AA988-8F25-40C3-BE01-3FE1A9A6A8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810" y="5498015"/>
            <a:ext cx="417600" cy="417600"/>
          </a:xfrm>
          <a:prstGeom prst="rect">
            <a:avLst/>
          </a:prstGeom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5E1D27A6-F1C7-448F-8F62-5D58645E7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1480" y="949363"/>
            <a:ext cx="7102791" cy="4164416"/>
          </a:xfr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00712C67-A166-4CCE-A116-F6246A46A9E1}"/>
              </a:ext>
            </a:extLst>
          </p:cNvPr>
          <p:cNvSpPr txBox="1"/>
          <p:nvPr/>
        </p:nvSpPr>
        <p:spPr>
          <a:xfrm>
            <a:off x="3174" y="182880"/>
            <a:ext cx="12188826" cy="731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it-IT" sz="4000" b="1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Worst</a:t>
            </a:r>
            <a:r>
              <a:rPr lang="it-IT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 case </a:t>
            </a:r>
            <a:r>
              <a:rPr lang="it-IT" sz="4000" b="1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dimensioning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791EC47-6C5F-49DE-8EB6-63B08999216E}"/>
                  </a:ext>
                </a:extLst>
              </p:cNvPr>
              <p:cNvSpPr txBox="1"/>
              <p:nvPr/>
            </p:nvSpPr>
            <p:spPr>
              <a:xfrm>
                <a:off x="444590" y="5009579"/>
                <a:ext cx="10388378" cy="1501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𝑉𝐼𝑃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𝑁𝑂𝑅𝑀𝐴𝐿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=5.5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sz="20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𝐸𝐴𝑇𝐼𝑁𝐺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it-IT" sz="20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𝐿𝑂𝑆𝑆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sz="20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𝑆𝐸𝐴𝑇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it-IT" sz="20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𝑆𝐸𝐴𝑇𝐼𝑁𝐺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𝑆𝐸𝐴𝑇𝐼𝑁𝐺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𝑉𝐼𝑃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𝑆𝐸𝐴𝑇𝐼𝑁𝐺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𝑁𝑂𝑅𝑀𝐴𝐿</m:t>
                                </m:r>
                              </m:sup>
                            </m:sSub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𝐸𝐴𝑇𝐼𝑁𝐺</m:t>
                        </m:r>
                      </m:sub>
                    </m:sSub>
                  </m:oMath>
                </a14:m>
                <a:r>
                  <a:rPr lang="it-IT" sz="20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791EC47-6C5F-49DE-8EB6-63B089992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90" y="5009579"/>
                <a:ext cx="10388378" cy="1501245"/>
              </a:xfrm>
              <a:prstGeom prst="rect">
                <a:avLst/>
              </a:prstGeom>
              <a:blipFill>
                <a:blip r:embed="rId5"/>
                <a:stretch>
                  <a:fillRect l="-52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3E381C1E-1FCF-4AEF-8752-9CEDAB533857}"/>
              </a:ext>
            </a:extLst>
          </p:cNvPr>
          <p:cNvSpPr/>
          <p:nvPr/>
        </p:nvSpPr>
        <p:spPr>
          <a:xfrm>
            <a:off x="2671024" y="6062194"/>
            <a:ext cx="582305" cy="440471"/>
          </a:xfrm>
          <a:prstGeom prst="rightArrow">
            <a:avLst/>
          </a:prstGeom>
          <a:solidFill>
            <a:srgbClr val="9AAB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77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>
            <a:extLst>
              <a:ext uri="{FF2B5EF4-FFF2-40B4-BE49-F238E27FC236}">
                <a16:creationId xmlns:a16="http://schemas.microsoft.com/office/drawing/2014/main" id="{D04C1B70-A7B0-4D11-878F-891C1B65833B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8" name="Group 17">
              <a:extLst>
                <a:ext uri="{FF2B5EF4-FFF2-40B4-BE49-F238E27FC236}">
                  <a16:creationId xmlns:a16="http://schemas.microsoft.com/office/drawing/2014/main" id="{0B74DADC-0452-4813-B8B5-CCD7EB663A30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2" name="Rectangle 21">
                <a:extLst>
                  <a:ext uri="{FF2B5EF4-FFF2-40B4-BE49-F238E27FC236}">
                    <a16:creationId xmlns:a16="http://schemas.microsoft.com/office/drawing/2014/main" id="{BFB8D514-D54C-4E5D-B048-DBEB5A4BC855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Parallelogram 22">
                <a:extLst>
                  <a:ext uri="{FF2B5EF4-FFF2-40B4-BE49-F238E27FC236}">
                    <a16:creationId xmlns:a16="http://schemas.microsoft.com/office/drawing/2014/main" id="{08146F98-A196-40D7-B7BA-0D39D07C6C5A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BEB55520-F235-4429-BE84-D1881A709AAC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10" name="Parallelogram 19">
                <a:extLst>
                  <a:ext uri="{FF2B5EF4-FFF2-40B4-BE49-F238E27FC236}">
                    <a16:creationId xmlns:a16="http://schemas.microsoft.com/office/drawing/2014/main" id="{2E692DAB-735A-407F-A606-586FE5B4E7D5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20">
                <a:extLst>
                  <a:ext uri="{FF2B5EF4-FFF2-40B4-BE49-F238E27FC236}">
                    <a16:creationId xmlns:a16="http://schemas.microsoft.com/office/drawing/2014/main" id="{15ED7E82-5742-432E-ABCE-1732448F4305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FAA24007-48D1-49C1-844E-5D9792D853BA}"/>
              </a:ext>
            </a:extLst>
          </p:cNvPr>
          <p:cNvSpPr txBox="1"/>
          <p:nvPr/>
        </p:nvSpPr>
        <p:spPr>
          <a:xfrm>
            <a:off x="3174" y="182880"/>
            <a:ext cx="1218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4000" b="1">
                <a:solidFill>
                  <a:srgbClr val="17364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Description and modeling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6DF18D-95C0-4840-9933-4C87A4357D5B}"/>
              </a:ext>
            </a:extLst>
          </p:cNvPr>
          <p:cNvSpPr txBox="1"/>
          <p:nvPr/>
        </p:nvSpPr>
        <p:spPr>
          <a:xfrm>
            <a:off x="596537" y="4834773"/>
            <a:ext cx="54994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analysis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waiting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response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times;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analysis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dimensioning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it-IT" sz="2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queues</a:t>
            </a:r>
            <a:r>
              <a:rPr lang="it-IT" sz="2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937F8BCB-FAD4-4744-B3BE-DC442379671F}"/>
              </a:ext>
            </a:extLst>
          </p:cNvPr>
          <p:cNvGrpSpPr/>
          <p:nvPr/>
        </p:nvGrpSpPr>
        <p:grpSpPr>
          <a:xfrm>
            <a:off x="2080363" y="1276360"/>
            <a:ext cx="8031272" cy="2727065"/>
            <a:chOff x="2483613" y="2278965"/>
            <a:chExt cx="8031272" cy="2727065"/>
          </a:xfrm>
        </p:grpSpPr>
        <p:pic>
          <p:nvPicPr>
            <p:cNvPr id="18" name="Immagine 17" descr="Immagine che contiene idrante, maglietta&#10;&#10;Descrizione generata automaticamente">
              <a:extLst>
                <a:ext uri="{FF2B5EF4-FFF2-40B4-BE49-F238E27FC236}">
                  <a16:creationId xmlns:a16="http://schemas.microsoft.com/office/drawing/2014/main" id="{A7F53826-20FB-411D-98AD-9B2A3DBC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767" y="2278965"/>
              <a:ext cx="1886400" cy="1886400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4B7F235E-63F4-452E-BABE-5A91BBC21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06790" y="2385798"/>
              <a:ext cx="1886400" cy="1886400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EF0CF162-F03E-4302-B4ED-FA2D2BCC3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29814" y="2431521"/>
              <a:ext cx="1885071" cy="1885071"/>
            </a:xfrm>
            <a:prstGeom prst="rect">
              <a:avLst/>
            </a:prstGeom>
          </p:spPr>
        </p:pic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4C526705-EBED-4C01-B066-446FA69B362E}"/>
                </a:ext>
              </a:extLst>
            </p:cNvPr>
            <p:cNvSpPr/>
            <p:nvPr/>
          </p:nvSpPr>
          <p:spPr>
            <a:xfrm>
              <a:off x="2483613" y="4298144"/>
              <a:ext cx="208670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VIP &amp; NORMAL CUSTOMERS</a:t>
              </a:r>
              <a:endParaRPr lang="it-IT" sz="200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F3D8FA7A-6BA0-40E5-B136-5772E4BB5732}"/>
                </a:ext>
              </a:extLst>
            </p:cNvPr>
            <p:cNvSpPr/>
            <p:nvPr/>
          </p:nvSpPr>
          <p:spPr>
            <a:xfrm>
              <a:off x="5606790" y="4298400"/>
              <a:ext cx="1886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CASHIER</a:t>
              </a:r>
              <a:endParaRPr lang="it-IT" sz="2000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409C3515-2078-4196-8EEE-39A460479D68}"/>
                </a:ext>
              </a:extLst>
            </p:cNvPr>
            <p:cNvSpPr/>
            <p:nvPr/>
          </p:nvSpPr>
          <p:spPr>
            <a:xfrm>
              <a:off x="8628485" y="4298400"/>
              <a:ext cx="1886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TABLES</a:t>
              </a:r>
              <a:endParaRPr lang="it-IT" sz="2000"/>
            </a:p>
          </p:txBody>
        </p: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C15260DE-8C2D-4872-BD77-A3C7CB70F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000" y="3027622"/>
              <a:ext cx="802755" cy="802755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C639923B-ED73-4D7C-AF3F-A2542DD25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124" y="3027622"/>
              <a:ext cx="802755" cy="802755"/>
            </a:xfrm>
            <a:prstGeom prst="rect">
              <a:avLst/>
            </a:prstGeom>
          </p:spPr>
        </p:pic>
      </p:grpSp>
      <p:pic>
        <p:nvPicPr>
          <p:cNvPr id="27" name="Immagine 16">
            <a:extLst>
              <a:ext uri="{FF2B5EF4-FFF2-40B4-BE49-F238E27FC236}">
                <a16:creationId xmlns:a16="http://schemas.microsoft.com/office/drawing/2014/main" id="{4F11B496-1156-42F7-9F43-6116D388AE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4900" y="1469229"/>
            <a:ext cx="8062200" cy="2582051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E253286E-7A77-41E4-B8F7-B5076E2A182B}"/>
              </a:ext>
            </a:extLst>
          </p:cNvPr>
          <p:cNvGrpSpPr>
            <a:grpSpLocks noChangeAspect="1"/>
          </p:cNvGrpSpPr>
          <p:nvPr/>
        </p:nvGrpSpPr>
        <p:grpSpPr>
          <a:xfrm>
            <a:off x="7797261" y="4575816"/>
            <a:ext cx="3798202" cy="1625909"/>
            <a:chOff x="7107626" y="4516591"/>
            <a:chExt cx="4747751" cy="2032393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E277FE2A-89DB-4764-8015-EA475766DEB6}"/>
                </a:ext>
              </a:extLst>
            </p:cNvPr>
            <p:cNvGrpSpPr/>
            <p:nvPr/>
          </p:nvGrpSpPr>
          <p:grpSpPr>
            <a:xfrm>
              <a:off x="7107626" y="4518047"/>
              <a:ext cx="4747751" cy="2030937"/>
              <a:chOff x="10388143" y="5343642"/>
              <a:chExt cx="3143968" cy="1303599"/>
            </a:xfrm>
          </p:grpSpPr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5C4C3004-52BD-4D60-B4B1-039860B0C49A}"/>
                  </a:ext>
                </a:extLst>
              </p:cNvPr>
              <p:cNvGrpSpPr/>
              <p:nvPr/>
            </p:nvGrpSpPr>
            <p:grpSpPr>
              <a:xfrm>
                <a:off x="11240127" y="5343642"/>
                <a:ext cx="720000" cy="720000"/>
                <a:chOff x="10862315" y="4836130"/>
                <a:chExt cx="1143596" cy="1154087"/>
              </a:xfrm>
            </p:grpSpPr>
            <p:sp>
              <p:nvSpPr>
                <p:cNvPr id="31" name="Rettangolo con due angoli in diagonale arrotondati 30">
                  <a:extLst>
                    <a:ext uri="{FF2B5EF4-FFF2-40B4-BE49-F238E27FC236}">
                      <a16:creationId xmlns:a16="http://schemas.microsoft.com/office/drawing/2014/main" id="{ACF2845F-CD9A-4D32-97A9-D3A238F0C7DE}"/>
                    </a:ext>
                  </a:extLst>
                </p:cNvPr>
                <p:cNvSpPr/>
                <p:nvPr/>
              </p:nvSpPr>
              <p:spPr>
                <a:xfrm>
                  <a:off x="10862315" y="4836130"/>
                  <a:ext cx="1143596" cy="1154087"/>
                </a:xfrm>
                <a:prstGeom prst="round2DiagRect">
                  <a:avLst>
                    <a:gd name="adj1" fmla="val 29727"/>
                    <a:gd name="adj2" fmla="val 20912"/>
                  </a:avLst>
                </a:prstGeom>
                <a:solidFill>
                  <a:srgbClr val="77A2BB">
                    <a:alpha val="53000"/>
                  </a:srgbClr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endParaRPr lang="it-IT"/>
                </a:p>
              </p:txBody>
            </p:sp>
            <p:pic>
              <p:nvPicPr>
                <p:cNvPr id="32" name="Immagine 31" descr="Immagine che contiene esterni, bianco, edificio, via&#10;&#10;Descrizione generata automaticamente">
                  <a:extLst>
                    <a:ext uri="{FF2B5EF4-FFF2-40B4-BE49-F238E27FC236}">
                      <a16:creationId xmlns:a16="http://schemas.microsoft.com/office/drawing/2014/main" id="{DA775D96-6829-4D4D-AFF2-BC6DDA17B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93016" y="5025345"/>
                  <a:ext cx="669630" cy="669630"/>
                </a:xfrm>
                <a:prstGeom prst="rect">
                  <a:avLst/>
                </a:prstGeom>
              </p:spPr>
            </p:pic>
          </p:grpSp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5E7FDC2A-B629-4E4A-9B88-3183A3915CA4}"/>
                  </a:ext>
                </a:extLst>
              </p:cNvPr>
              <p:cNvSpPr/>
              <p:nvPr/>
            </p:nvSpPr>
            <p:spPr>
              <a:xfrm>
                <a:off x="10388143" y="6079277"/>
                <a:ext cx="3143968" cy="567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>
                    <a:solidFill>
                      <a:srgbClr val="17364F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CONSTANT &amp; EXPONENTIAL</a:t>
                </a:r>
              </a:p>
              <a:p>
                <a:pPr algn="ctr"/>
                <a:r>
                  <a:rPr lang="en-US" sz="2000" b="1">
                    <a:solidFill>
                      <a:srgbClr val="17364F"/>
                    </a:solidFill>
                    <a:latin typeface="Lato Black" panose="020F0502020204030203" pitchFamily="34" charset="0"/>
                  </a:rPr>
                  <a:t>SCENARIOS</a:t>
                </a:r>
                <a:endParaRPr lang="it-IT" sz="2000"/>
              </a:p>
            </p:txBody>
          </p:sp>
        </p:grpSp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9A8B9F6A-8047-48D1-A968-A97C1BFEAAD8}"/>
                </a:ext>
              </a:extLst>
            </p:cNvPr>
            <p:cNvGrpSpPr/>
            <p:nvPr/>
          </p:nvGrpSpPr>
          <p:grpSpPr>
            <a:xfrm>
              <a:off x="9686430" y="4516591"/>
              <a:ext cx="1087200" cy="1123200"/>
              <a:chOff x="10111635" y="4569274"/>
              <a:chExt cx="1087200" cy="1123200"/>
            </a:xfrm>
          </p:grpSpPr>
          <p:sp>
            <p:nvSpPr>
              <p:cNvPr id="33" name="Rettangolo con due angoli in diagonale arrotondati 32">
                <a:extLst>
                  <a:ext uri="{FF2B5EF4-FFF2-40B4-BE49-F238E27FC236}">
                    <a16:creationId xmlns:a16="http://schemas.microsoft.com/office/drawing/2014/main" id="{9727B0A6-0FAD-466B-A85C-D985E083A7A9}"/>
                  </a:ext>
                </a:extLst>
              </p:cNvPr>
              <p:cNvSpPr/>
              <p:nvPr/>
            </p:nvSpPr>
            <p:spPr>
              <a:xfrm>
                <a:off x="10111635" y="4569274"/>
                <a:ext cx="1087200" cy="1123200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02D58C5E-588F-4AAF-A6B4-152969ED0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29435" y="4805074"/>
                <a:ext cx="651600" cy="651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600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3DFCC3-5F6D-4F20-BD3E-812AE096E0B9}"/>
              </a:ext>
            </a:extLst>
          </p:cNvPr>
          <p:cNvSpPr txBox="1"/>
          <p:nvPr/>
        </p:nvSpPr>
        <p:spPr>
          <a:xfrm>
            <a:off x="3174" y="182880"/>
            <a:ext cx="1218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4000" b="1">
                <a:solidFill>
                  <a:srgbClr val="17364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Cashier: stability and queues</a:t>
            </a:r>
          </a:p>
        </p:txBody>
      </p:sp>
      <p:grpSp>
        <p:nvGrpSpPr>
          <p:cNvPr id="21" name="Group 16">
            <a:extLst>
              <a:ext uri="{FF2B5EF4-FFF2-40B4-BE49-F238E27FC236}">
                <a16:creationId xmlns:a16="http://schemas.microsoft.com/office/drawing/2014/main" id="{AA5F32E1-61C3-4FD3-9F65-3E0A8933AE76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22" name="Group 17">
              <a:extLst>
                <a:ext uri="{FF2B5EF4-FFF2-40B4-BE49-F238E27FC236}">
                  <a16:creationId xmlns:a16="http://schemas.microsoft.com/office/drawing/2014/main" id="{7E0BDE43-8E6B-4A9B-AE57-82D0BC176E0F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26" name="Rectangle 21">
                <a:extLst>
                  <a:ext uri="{FF2B5EF4-FFF2-40B4-BE49-F238E27FC236}">
                    <a16:creationId xmlns:a16="http://schemas.microsoft.com/office/drawing/2014/main" id="{4683E48C-4EDF-413B-AFD1-AB130838DAE3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Parallelogram 22">
                <a:extLst>
                  <a:ext uri="{FF2B5EF4-FFF2-40B4-BE49-F238E27FC236}">
                    <a16:creationId xmlns:a16="http://schemas.microsoft.com/office/drawing/2014/main" id="{595DC48F-339A-4511-828F-468CE6F4BB4D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18">
              <a:extLst>
                <a:ext uri="{FF2B5EF4-FFF2-40B4-BE49-F238E27FC236}">
                  <a16:creationId xmlns:a16="http://schemas.microsoft.com/office/drawing/2014/main" id="{B926B24D-972E-4704-8096-4B4B315C2776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24" name="Parallelogram 19">
                <a:extLst>
                  <a:ext uri="{FF2B5EF4-FFF2-40B4-BE49-F238E27FC236}">
                    <a16:creationId xmlns:a16="http://schemas.microsoft.com/office/drawing/2014/main" id="{4EAE8E6A-B247-45CE-8678-3DEF5853EAAE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0">
                <a:extLst>
                  <a:ext uri="{FF2B5EF4-FFF2-40B4-BE49-F238E27FC236}">
                    <a16:creationId xmlns:a16="http://schemas.microsoft.com/office/drawing/2014/main" id="{F4313831-DE61-4071-AB49-91B0AB8B5DDE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8672B90F-80BD-49BC-833F-414DBE68CA1E}"/>
              </a:ext>
            </a:extLst>
          </p:cNvPr>
          <p:cNvGrpSpPr/>
          <p:nvPr/>
        </p:nvGrpSpPr>
        <p:grpSpPr>
          <a:xfrm>
            <a:off x="10894485" y="5343642"/>
            <a:ext cx="1411284" cy="1289387"/>
            <a:chOff x="10894485" y="5343642"/>
            <a:chExt cx="1411284" cy="1289387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6C397F67-AF0C-4A6D-AC30-52F44A8E829F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29" name="Rettangolo con due angoli in diagonale arrotondati 28">
                <a:extLst>
                  <a:ext uri="{FF2B5EF4-FFF2-40B4-BE49-F238E27FC236}">
                    <a16:creationId xmlns:a16="http://schemas.microsoft.com/office/drawing/2014/main" id="{34D358AA-864C-4154-A536-80ED09B6E001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30" name="Immagine 29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AC8B6AA7-4ED7-4AD2-8A1F-2520939EA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5D720CB5-BC86-442C-8D62-AAE993E44F31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CONSTANT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26D46E31-7BDF-49B1-A271-A4AE61D06388}"/>
              </a:ext>
            </a:extLst>
          </p:cNvPr>
          <p:cNvGrpSpPr/>
          <p:nvPr/>
        </p:nvGrpSpPr>
        <p:grpSpPr>
          <a:xfrm>
            <a:off x="2182119" y="1227125"/>
            <a:ext cx="7827761" cy="4836517"/>
            <a:chOff x="2184504" y="1530732"/>
            <a:chExt cx="7827761" cy="4836517"/>
          </a:xfrm>
        </p:grpSpPr>
        <p:sp>
          <p:nvSpPr>
            <p:cNvPr id="60" name="Figura a mano libera: forma 59">
              <a:extLst>
                <a:ext uri="{FF2B5EF4-FFF2-40B4-BE49-F238E27FC236}">
                  <a16:creationId xmlns:a16="http://schemas.microsoft.com/office/drawing/2014/main" id="{A7274E36-2A51-4716-8255-564AB7DA1E2F}"/>
                </a:ext>
              </a:extLst>
            </p:cNvPr>
            <p:cNvSpPr/>
            <p:nvPr/>
          </p:nvSpPr>
          <p:spPr>
            <a:xfrm>
              <a:off x="2662960" y="5476024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83821" rIns="156464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3" name="Figura a mano libera: forma 2">
              <a:extLst>
                <a:ext uri="{FF2B5EF4-FFF2-40B4-BE49-F238E27FC236}">
                  <a16:creationId xmlns:a16="http://schemas.microsoft.com/office/drawing/2014/main" id="{A4B43ECA-D5BB-4EAF-B3F3-132299D02D5F}"/>
                </a:ext>
              </a:extLst>
            </p:cNvPr>
            <p:cNvSpPr/>
            <p:nvPr/>
          </p:nvSpPr>
          <p:spPr>
            <a:xfrm>
              <a:off x="2644153" y="1530732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83821" rIns="156464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07FAE9F-774A-463B-8630-D3601F2F238C}"/>
                </a:ext>
              </a:extLst>
            </p:cNvPr>
            <p:cNvSpPr/>
            <p:nvPr/>
          </p:nvSpPr>
          <p:spPr>
            <a:xfrm>
              <a:off x="2198542" y="1530733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0DE73A7E-EDA2-49CF-A404-65EC31061D17}"/>
                </a:ext>
              </a:extLst>
            </p:cNvPr>
            <p:cNvSpPr/>
            <p:nvPr/>
          </p:nvSpPr>
          <p:spPr>
            <a:xfrm>
              <a:off x="2630116" y="2683821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1" rIns="156464" bIns="1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8D0A450F-010B-465B-974A-5341C0D0A585}"/>
                </a:ext>
              </a:extLst>
            </p:cNvPr>
            <p:cNvSpPr/>
            <p:nvPr/>
          </p:nvSpPr>
          <p:spPr>
            <a:xfrm>
              <a:off x="2198542" y="2683822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2ACDDC47-E5C4-4526-A5E3-C80599274AB0}"/>
                </a:ext>
              </a:extLst>
            </p:cNvPr>
            <p:cNvSpPr/>
            <p:nvPr/>
          </p:nvSpPr>
          <p:spPr>
            <a:xfrm>
              <a:off x="2644153" y="3836912"/>
              <a:ext cx="7349305" cy="1358173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76200" rIns="142240" bIns="76201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5342BEEC-2AE6-469C-8448-A3BB8DD8EBBF}"/>
                </a:ext>
              </a:extLst>
            </p:cNvPr>
            <p:cNvSpPr/>
            <p:nvPr/>
          </p:nvSpPr>
          <p:spPr>
            <a:xfrm>
              <a:off x="2184504" y="4070386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pic>
          <p:nvPicPr>
            <p:cNvPr id="10" name="Immagine 9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AA197D77-0A83-410A-AAFB-37679E2FB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115" y="2947064"/>
              <a:ext cx="666000" cy="444671"/>
            </a:xfrm>
            <a:prstGeom prst="rect">
              <a:avLst/>
            </a:prstGeom>
          </p:spPr>
        </p:pic>
        <p:pic>
          <p:nvPicPr>
            <p:cNvPr id="8" name="Immagine 7" descr="Immagine che contiene albero&#10;&#10;Descrizione generata automaticamente">
              <a:extLst>
                <a:ext uri="{FF2B5EF4-FFF2-40B4-BE49-F238E27FC236}">
                  <a16:creationId xmlns:a16="http://schemas.microsoft.com/office/drawing/2014/main" id="{122E5CC0-C751-47AA-9A6C-56753FFFC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892" y="1725427"/>
              <a:ext cx="664522" cy="5299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D6365A18-FE74-4641-898B-DF3BB6FFFDD2}"/>
                    </a:ext>
                  </a:extLst>
                </p:cNvPr>
                <p:cNvSpPr txBox="1"/>
                <p:nvPr/>
              </p:nvSpPr>
              <p:spPr>
                <a:xfrm>
                  <a:off x="5530335" y="1760900"/>
                  <a:ext cx="157693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/1/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𝑁𝑃</m:t>
                        </m:r>
                      </m:oMath>
                    </m:oMathPara>
                  </a14:m>
                  <a:endParaRPr lang="it-IT" sz="2200"/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D6365A18-FE74-4641-898B-DF3BB6FF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335" y="1760900"/>
                  <a:ext cx="1576939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502B2A6A-3217-4312-A5B5-A39985B90731}"/>
                    </a:ext>
                  </a:extLst>
                </p:cNvPr>
                <p:cNvSpPr txBox="1"/>
                <p:nvPr/>
              </p:nvSpPr>
              <p:spPr>
                <a:xfrm>
                  <a:off x="3201102" y="2733044"/>
                  <a:ext cx="6767505" cy="792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𝐶𝐴𝑆𝐻𝐼𝐸𝑅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𝐶𝐴𝑆𝐻𝐼𝐸𝑅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𝑉𝐼𝑃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𝐶𝐴𝑆𝐻𝐼𝐸𝑅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𝑁𝑂𝑅𝑀𝐴𝐿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𝑉𝐼𝑃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𝑁𝑂𝑅𝑀𝐴𝐿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𝐶𝐴𝑆𝐻𝐼𝐸𝑅</m:t>
                                </m:r>
                              </m:sub>
                            </m:sSub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it-IT" sz="2200"/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502B2A6A-3217-4312-A5B5-A39985B90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1102" y="2733044"/>
                  <a:ext cx="6767505" cy="7927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C914BFE1-AE87-42D5-AD4A-4856ACD97272}"/>
                    </a:ext>
                  </a:extLst>
                </p:cNvPr>
                <p:cNvSpPr txBox="1"/>
                <p:nvPr/>
              </p:nvSpPr>
              <p:spPr>
                <a:xfrm>
                  <a:off x="3340095" y="5682790"/>
                  <a:ext cx="6498229" cy="46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p>
                      </m:sSubSup>
                      <m:sSubSup>
                        <m:sSubSup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2000" i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US" sz="20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is a worst case dimensioning.</a:t>
                  </a:r>
                  <a:endParaRPr lang="it-IT" sz="20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C914BFE1-AE87-42D5-AD4A-4856ACD97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095" y="5682790"/>
                  <a:ext cx="6498229" cy="461986"/>
                </a:xfrm>
                <a:prstGeom prst="rect">
                  <a:avLst/>
                </a:prstGeom>
                <a:blipFill>
                  <a:blip r:embed="rId8"/>
                  <a:stretch>
                    <a:fillRect t="-3947" r="-938" b="-11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C8C90561-C5BD-4270-8647-814473A7E485}"/>
                </a:ext>
              </a:extLst>
            </p:cNvPr>
            <p:cNvSpPr txBox="1"/>
            <p:nvPr/>
          </p:nvSpPr>
          <p:spPr>
            <a:xfrm>
              <a:off x="3166157" y="3859901"/>
              <a:ext cx="68461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If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stable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it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always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in steady state and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at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any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time: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at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most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one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queue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out of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two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it-IT" sz="20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occupied</a:t>
              </a:r>
              <a:r>
                <a:rPr lang="it-IT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at most one single customer can reside in a queue, regardless of the membership.</a:t>
              </a:r>
              <a:endParaRPr lang="it-IT" sz="2000" dirty="0"/>
            </a:p>
          </p:txBody>
        </p:sp>
        <p:sp>
          <p:nvSpPr>
            <p:cNvPr id="61" name="Ovale 60">
              <a:extLst>
                <a:ext uri="{FF2B5EF4-FFF2-40B4-BE49-F238E27FC236}">
                  <a16:creationId xmlns:a16="http://schemas.microsoft.com/office/drawing/2014/main" id="{C0687590-3883-4529-8E17-B2847FC561D6}"/>
                </a:ext>
              </a:extLst>
            </p:cNvPr>
            <p:cNvSpPr/>
            <p:nvPr/>
          </p:nvSpPr>
          <p:spPr>
            <a:xfrm>
              <a:off x="2220128" y="5476026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2E317CA4-15C9-442E-9FD4-8BB1370AE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090" y="4209997"/>
              <a:ext cx="612000" cy="612000"/>
            </a:xfrm>
            <a:prstGeom prst="rect">
              <a:avLst/>
            </a:prstGeom>
          </p:spPr>
        </p:pic>
        <p:pic>
          <p:nvPicPr>
            <p:cNvPr id="17" name="Immagine 18">
              <a:extLst>
                <a:ext uri="{FF2B5EF4-FFF2-40B4-BE49-F238E27FC236}">
                  <a16:creationId xmlns:a16="http://schemas.microsoft.com/office/drawing/2014/main" id="{9F535563-DA11-482E-9246-AD168AA5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20247" y="5773050"/>
              <a:ext cx="792000" cy="304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8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6">
            <a:extLst>
              <a:ext uri="{FF2B5EF4-FFF2-40B4-BE49-F238E27FC236}">
                <a16:creationId xmlns:a16="http://schemas.microsoft.com/office/drawing/2014/main" id="{28BCA270-7B62-4E43-8F90-05AFD6723E62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2A967DB9-5A99-4EE8-9E84-37FBB2E56300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7" name="Rectangle 21">
                <a:extLst>
                  <a:ext uri="{FF2B5EF4-FFF2-40B4-BE49-F238E27FC236}">
                    <a16:creationId xmlns:a16="http://schemas.microsoft.com/office/drawing/2014/main" id="{21A143F6-A057-4371-91D0-BE214F8A3E52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Parallelogram 22">
                <a:extLst>
                  <a:ext uri="{FF2B5EF4-FFF2-40B4-BE49-F238E27FC236}">
                    <a16:creationId xmlns:a16="http://schemas.microsoft.com/office/drawing/2014/main" id="{A64C2852-4141-4E46-98D8-936F9AE46E99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0281311E-E54B-42D8-8129-E02884471347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15" name="Parallelogram 19">
                <a:extLst>
                  <a:ext uri="{FF2B5EF4-FFF2-40B4-BE49-F238E27FC236}">
                    <a16:creationId xmlns:a16="http://schemas.microsoft.com/office/drawing/2014/main" id="{C280E838-AB8E-4D1A-9F6C-35383B4806B3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20">
                <a:extLst>
                  <a:ext uri="{FF2B5EF4-FFF2-40B4-BE49-F238E27FC236}">
                    <a16:creationId xmlns:a16="http://schemas.microsoft.com/office/drawing/2014/main" id="{47DB7E17-07EB-4237-9502-133C84BEB2D4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55352F9-BC25-484F-BD99-111CC64361F6}"/>
              </a:ext>
            </a:extLst>
          </p:cNvPr>
          <p:cNvGrpSpPr/>
          <p:nvPr/>
        </p:nvGrpSpPr>
        <p:grpSpPr>
          <a:xfrm>
            <a:off x="10894485" y="5343642"/>
            <a:ext cx="1411284" cy="1289387"/>
            <a:chOff x="10894485" y="5343642"/>
            <a:chExt cx="1411284" cy="1289387"/>
          </a:xfrm>
        </p:grpSpPr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A5A9AB06-B836-43C9-8EF7-9419D8E9052F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26" name="Rettangolo con due angoli in diagonale arrotondati 25">
                <a:extLst>
                  <a:ext uri="{FF2B5EF4-FFF2-40B4-BE49-F238E27FC236}">
                    <a16:creationId xmlns:a16="http://schemas.microsoft.com/office/drawing/2014/main" id="{3A25DDEA-9099-47C9-9F3B-C3C95D9B8DB2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27" name="Immagine 26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15FD2CA1-5530-4ED3-BBF1-721DAC1EC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18DAC033-BBF5-4BEC-BE85-5108EB50AA6B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CONSTANT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557A2180-21F7-497C-80A9-617D66842F3D}"/>
              </a:ext>
            </a:extLst>
          </p:cNvPr>
          <p:cNvSpPr txBox="1"/>
          <p:nvPr/>
        </p:nvSpPr>
        <p:spPr>
          <a:xfrm>
            <a:off x="3174" y="182880"/>
            <a:ext cx="1218882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en-US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Waiting and response times (1)</a:t>
            </a:r>
            <a:endParaRPr lang="it-IT"/>
          </a:p>
        </p:txBody>
      </p:sp>
      <p:pic>
        <p:nvPicPr>
          <p:cNvPr id="20" name="Immagine 13">
            <a:extLst>
              <a:ext uri="{FF2B5EF4-FFF2-40B4-BE49-F238E27FC236}">
                <a16:creationId xmlns:a16="http://schemas.microsoft.com/office/drawing/2014/main" id="{4317A0D9-B80F-47F3-B6BB-0C327D41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7" y="3223764"/>
            <a:ext cx="7869896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3B354B2-C914-4441-837B-8CB1B5792E5F}"/>
                  </a:ext>
                </a:extLst>
              </p:cNvPr>
              <p:cNvSpPr txBox="1"/>
              <p:nvPr/>
            </p:nvSpPr>
            <p:spPr>
              <a:xfrm>
                <a:off x="3437259" y="1802916"/>
                <a:ext cx="5986188" cy="1888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𝐶𝐴𝑆𝐻𝐼𝐸𝑅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𝑉𝐼𝑃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𝐶𝐴𝑆𝐻𝐼𝐸𝑅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𝑉𝐼𝑃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𝐶𝐴𝑆𝐻𝐼𝐸𝑅</m:t>
                        </m:r>
                      </m:sub>
                    </m:sSub>
                  </m:oMath>
                </a14:m>
                <a:endParaRPr lang="it-IT" sz="2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𝐶𝐴𝑆𝐻𝐼𝐸𝑅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𝑁𝑂𝑅𝑀𝐴𝐿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𝐶𝐴𝑆𝐻𝐼𝐸𝑅</m:t>
                        </m:r>
                      </m:sub>
                    </m:sSub>
                  </m:oMath>
                </a14:m>
                <a:r>
                  <a:rPr lang="en-US" sz="22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𝐶𝐴𝑆𝐻𝐼𝐸𝑅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𝑁𝑂𝑅𝑀𝐴𝐿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𝐶𝐴𝑆𝐻𝐼𝐸𝑅</m:t>
                        </m:r>
                      </m:sub>
                    </m:sSub>
                  </m:oMath>
                </a14:m>
                <a:endParaRPr lang="it-IT" sz="2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3B354B2-C914-4441-837B-8CB1B5792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259" y="1802916"/>
                <a:ext cx="5986188" cy="1888387"/>
              </a:xfrm>
              <a:prstGeom prst="rect">
                <a:avLst/>
              </a:prstGeom>
              <a:blipFill>
                <a:blip r:embed="rId4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uppo 20">
            <a:extLst>
              <a:ext uri="{FF2B5EF4-FFF2-40B4-BE49-F238E27FC236}">
                <a16:creationId xmlns:a16="http://schemas.microsoft.com/office/drawing/2014/main" id="{F67E39F1-FB2C-4211-9A8C-07EF01C4B885}"/>
              </a:ext>
            </a:extLst>
          </p:cNvPr>
          <p:cNvGrpSpPr/>
          <p:nvPr/>
        </p:nvGrpSpPr>
        <p:grpSpPr>
          <a:xfrm>
            <a:off x="403200" y="1339200"/>
            <a:ext cx="8647742" cy="1403269"/>
            <a:chOff x="619088" y="370646"/>
            <a:chExt cx="8647742" cy="1403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6AF85447-7645-4855-B0B0-EF087C2F2ADE}"/>
                    </a:ext>
                  </a:extLst>
                </p:cNvPr>
                <p:cNvSpPr txBox="1"/>
                <p:nvPr/>
              </p:nvSpPr>
              <p:spPr>
                <a:xfrm>
                  <a:off x="619088" y="370646"/>
                  <a:ext cx="8647742" cy="14032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b>
                      </m:sSub>
                    </m:oMath>
                  </a14:m>
                  <a:r>
                    <a:rPr lang="en-US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is an integer multiple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b>
                      </m:sSub>
                      <m:r>
                        <a:rPr lang="it-IT" sz="220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it-IT" sz="2200">
                    <a:latin typeface="Cambria Math" panose="02040503050406030204" pitchFamily="18" charset="0"/>
                  </a:endParaRPr>
                </a:p>
                <a:p>
                  <a:endParaRPr lang="it-IT" sz="2200" i="1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𝐶𝐴𝑆𝐻𝐼𝐸𝑅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𝑉𝐼𝑃</m:t>
                            </m:r>
                          </m:sub>
                        </m:sSub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it-IT" sz="22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6AF85447-7645-4855-B0B0-EF087C2F2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88" y="370646"/>
                  <a:ext cx="8647742" cy="1403269"/>
                </a:xfrm>
                <a:prstGeom prst="rect">
                  <a:avLst/>
                </a:prstGeom>
                <a:blipFill>
                  <a:blip r:embed="rId5"/>
                  <a:stretch>
                    <a:fillRect l="-916" t="-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ccia a destra 27">
              <a:extLst>
                <a:ext uri="{FF2B5EF4-FFF2-40B4-BE49-F238E27FC236}">
                  <a16:creationId xmlns:a16="http://schemas.microsoft.com/office/drawing/2014/main" id="{CEBA587B-EB82-440B-B153-DBD676646C9F}"/>
                </a:ext>
              </a:extLst>
            </p:cNvPr>
            <p:cNvSpPr/>
            <p:nvPr/>
          </p:nvSpPr>
          <p:spPr>
            <a:xfrm>
              <a:off x="2984441" y="1271440"/>
              <a:ext cx="582305" cy="440471"/>
            </a:xfrm>
            <a:prstGeom prst="rightArrow">
              <a:avLst/>
            </a:prstGeom>
            <a:solidFill>
              <a:srgbClr val="9AAB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73370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5">
            <a:extLst>
              <a:ext uri="{FF2B5EF4-FFF2-40B4-BE49-F238E27FC236}">
                <a16:creationId xmlns:a16="http://schemas.microsoft.com/office/drawing/2014/main" id="{4E85EB43-B930-43FD-BCC0-7B62AB63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4" y="3161134"/>
            <a:ext cx="9620331" cy="28800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4005470-FE3E-4F67-98BB-02CC7158A534}"/>
              </a:ext>
            </a:extLst>
          </p:cNvPr>
          <p:cNvSpPr txBox="1"/>
          <p:nvPr/>
        </p:nvSpPr>
        <p:spPr>
          <a:xfrm>
            <a:off x="3174" y="182880"/>
            <a:ext cx="1218882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en-US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Waiting and response times (2)</a:t>
            </a:r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52181403-163E-40EE-92F9-4F03D76856C8}"/>
              </a:ext>
            </a:extLst>
          </p:cNvPr>
          <p:cNvGrpSpPr/>
          <p:nvPr/>
        </p:nvGrpSpPr>
        <p:grpSpPr>
          <a:xfrm>
            <a:off x="403200" y="1339200"/>
            <a:ext cx="10274423" cy="1354923"/>
            <a:chOff x="619088" y="370646"/>
            <a:chExt cx="10274423" cy="1354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7C1CC208-7259-4E7D-94AB-06424E61A7C5}"/>
                    </a:ext>
                  </a:extLst>
                </p:cNvPr>
                <p:cNvSpPr txBox="1"/>
                <p:nvPr/>
              </p:nvSpPr>
              <p:spPr>
                <a:xfrm>
                  <a:off x="619088" y="370646"/>
                  <a:ext cx="8647742" cy="1354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b>
                      </m:sSub>
                    </m:oMath>
                  </a14:m>
                  <a:r>
                    <a:rPr lang="en-US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is an integer multiple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b>
                      </m:sSub>
                      <m:r>
                        <a:rPr lang="it-IT" sz="220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b>
                      </m:sSub>
                      <m:r>
                        <a:rPr lang="it-IT" sz="22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22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endParaRPr lang="it-IT" sz="2200" b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  <a:p>
                  <a:r>
                    <a:rPr lang="it-IT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𝐶𝐴𝑆𝐻𝐼𝐸𝑅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𝑁𝑂𝑅𝑀𝐴𝐿</m:t>
                            </m:r>
                          </m:sub>
                        </m:sSub>
                      </m:oMath>
                    </m:oMathPara>
                  </a14:m>
                  <a:endParaRPr lang="it-IT" sz="22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7C1CC208-7259-4E7D-94AB-06424E61A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88" y="370646"/>
                  <a:ext cx="8647742" cy="1354923"/>
                </a:xfrm>
                <a:prstGeom prst="rect">
                  <a:avLst/>
                </a:prstGeom>
                <a:blipFill>
                  <a:blip r:embed="rId4"/>
                  <a:stretch>
                    <a:fillRect l="-916"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eccia a destra 10">
              <a:extLst>
                <a:ext uri="{FF2B5EF4-FFF2-40B4-BE49-F238E27FC236}">
                  <a16:creationId xmlns:a16="http://schemas.microsoft.com/office/drawing/2014/main" id="{00485818-8ECC-454E-AEAD-985AF0E128E6}"/>
                </a:ext>
              </a:extLst>
            </p:cNvPr>
            <p:cNvSpPr/>
            <p:nvPr/>
          </p:nvSpPr>
          <p:spPr>
            <a:xfrm>
              <a:off x="4003345" y="1193063"/>
              <a:ext cx="582305" cy="440471"/>
            </a:xfrm>
            <a:prstGeom prst="rightArrow">
              <a:avLst/>
            </a:prstGeom>
            <a:solidFill>
              <a:srgbClr val="9AAB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D1139B0F-551F-4A1D-BADD-406DB226B353}"/>
                    </a:ext>
                  </a:extLst>
                </p:cNvPr>
                <p:cNvSpPr txBox="1"/>
                <p:nvPr/>
              </p:nvSpPr>
              <p:spPr>
                <a:xfrm>
                  <a:off x="4792572" y="1074920"/>
                  <a:ext cx="6100939" cy="5586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220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</m:sSub>
                    </m:oMath>
                  </a14:m>
                  <a:endParaRPr lang="it-IT" sz="22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12" name="CasellaDiTesto 11">
                  <a:extLst>
                    <a:ext uri="{FF2B5EF4-FFF2-40B4-BE49-F238E27FC236}">
                      <a16:creationId xmlns:a16="http://schemas.microsoft.com/office/drawing/2014/main" id="{D1139B0F-551F-4A1D-BADD-406DB226B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2572" y="1074920"/>
                  <a:ext cx="6100939" cy="558614"/>
                </a:xfrm>
                <a:prstGeom prst="rect">
                  <a:avLst/>
                </a:prstGeom>
                <a:blipFill>
                  <a:blip r:embed="rId5"/>
                  <a:stretch>
                    <a:fillRect l="-10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6">
            <a:extLst>
              <a:ext uri="{FF2B5EF4-FFF2-40B4-BE49-F238E27FC236}">
                <a16:creationId xmlns:a16="http://schemas.microsoft.com/office/drawing/2014/main" id="{CC0BD0E5-AF8B-42E2-834C-4D0925B36C0E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C27B2FDB-38B0-4C38-8860-6CC706B4100D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61FAB087-9A15-446E-9039-81C90DE5AA4A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Parallelogram 22">
                <a:extLst>
                  <a:ext uri="{FF2B5EF4-FFF2-40B4-BE49-F238E27FC236}">
                    <a16:creationId xmlns:a16="http://schemas.microsoft.com/office/drawing/2014/main" id="{C34EACCB-D145-482B-89F5-42FBF710DFF9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58E568DF-84EB-4C23-8830-1E9CAD17F515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16" name="Parallelogram 19">
                <a:extLst>
                  <a:ext uri="{FF2B5EF4-FFF2-40B4-BE49-F238E27FC236}">
                    <a16:creationId xmlns:a16="http://schemas.microsoft.com/office/drawing/2014/main" id="{929FE440-7C32-45DD-AA83-30B3454E7208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BA201E56-3A47-4E0E-9661-E152BB32CB0F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735ACCE8-3A31-445C-9F48-C58B69D84256}"/>
              </a:ext>
            </a:extLst>
          </p:cNvPr>
          <p:cNvGrpSpPr/>
          <p:nvPr/>
        </p:nvGrpSpPr>
        <p:grpSpPr>
          <a:xfrm>
            <a:off x="10894485" y="5343642"/>
            <a:ext cx="1411284" cy="1289387"/>
            <a:chOff x="10894485" y="5343642"/>
            <a:chExt cx="1411284" cy="1289387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04D508A4-D0B5-4F26-A4D2-40C54D2ACF38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23" name="Rettangolo con due angoli in diagonale arrotondati 22">
                <a:extLst>
                  <a:ext uri="{FF2B5EF4-FFF2-40B4-BE49-F238E27FC236}">
                    <a16:creationId xmlns:a16="http://schemas.microsoft.com/office/drawing/2014/main" id="{9AD05AB8-94E2-4C56-820F-4A219A112EF6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24" name="Immagine 23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BB79A9CF-7BBC-4DD6-BD6C-0C473A8C8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1BAD1572-2612-4465-99F6-5E0A2724E114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CONSTANT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</p:spTree>
    <p:extLst>
      <p:ext uri="{BB962C8B-B14F-4D97-AF65-F5344CB8AC3E}">
        <p14:creationId xmlns:p14="http://schemas.microsoft.com/office/powerpoint/2010/main" val="115817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61BBE00-EA64-45EE-A0D5-0A01D118747D}"/>
              </a:ext>
            </a:extLst>
          </p:cNvPr>
          <p:cNvGrpSpPr/>
          <p:nvPr/>
        </p:nvGrpSpPr>
        <p:grpSpPr>
          <a:xfrm>
            <a:off x="403200" y="1339200"/>
            <a:ext cx="13183541" cy="1219245"/>
            <a:chOff x="619088" y="370646"/>
            <a:chExt cx="13183541" cy="12192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6B4E2349-15C8-45DC-9E18-64D51C096BD9}"/>
                    </a:ext>
                  </a:extLst>
                </p:cNvPr>
                <p:cNvSpPr txBox="1"/>
                <p:nvPr/>
              </p:nvSpPr>
              <p:spPr>
                <a:xfrm>
                  <a:off x="619088" y="370646"/>
                  <a:ext cx="8647742" cy="1219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b>
                      </m:sSub>
                    </m:oMath>
                  </a14:m>
                  <a:r>
                    <a:rPr lang="en-US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b>
                      </m:sSub>
                    </m:oMath>
                  </a14:m>
                  <a:r>
                    <a:rPr lang="en-US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are not integer multiples:</a:t>
                  </a:r>
                  <a:endParaRPr lang="it-IT" sz="22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  <a:p>
                  <a:endParaRPr lang="it-IT" sz="2200" b="0" i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𝐶𝐴𝑆𝐻𝐼𝐸𝑅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≤</m:t>
                        </m:r>
                        <m:func>
                          <m:func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it-I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ℕ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it-I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b>
                                      <m:sSubPr>
                                        <m:ctrlPr>
                                          <a:rPr lang="it-IT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𝑉𝐼𝑃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sSub>
                                  <m:sSubPr>
                                    <m:ctrlPr>
                                      <a:rPr lang="it-I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𝑁𝑂𝑅𝑀𝐴𝐿</m:t>
                                    </m:r>
                                  </m:sub>
                                </m:sSub>
                              </m:sub>
                            </m:sSub>
                          </m:e>
                        </m:func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: </m:t>
                        </m:r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it-IT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𝑉𝐼𝑃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𝑁𝑂𝑅𝑀𝐴𝐿</m:t>
                                </m:r>
                              </m:sub>
                            </m:sSub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it-IT" sz="22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6B4E2349-15C8-45DC-9E18-64D51C096B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88" y="370646"/>
                  <a:ext cx="8647742" cy="1219245"/>
                </a:xfrm>
                <a:prstGeom prst="rect">
                  <a:avLst/>
                </a:prstGeom>
                <a:blipFill>
                  <a:blip r:embed="rId3"/>
                  <a:stretch>
                    <a:fillRect l="-916" t="-3000" b="-1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ccia a destra 9">
              <a:extLst>
                <a:ext uri="{FF2B5EF4-FFF2-40B4-BE49-F238E27FC236}">
                  <a16:creationId xmlns:a16="http://schemas.microsoft.com/office/drawing/2014/main" id="{254F3719-C012-4BD8-A8AB-8974B7519114}"/>
                </a:ext>
              </a:extLst>
            </p:cNvPr>
            <p:cNvSpPr/>
            <p:nvPr/>
          </p:nvSpPr>
          <p:spPr>
            <a:xfrm>
              <a:off x="7119385" y="1049301"/>
              <a:ext cx="582305" cy="440471"/>
            </a:xfrm>
            <a:prstGeom prst="rightArrow">
              <a:avLst/>
            </a:prstGeom>
            <a:solidFill>
              <a:srgbClr val="9AAB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D46FB6A2-30BE-4D1A-A1A5-0930146E3506}"/>
                    </a:ext>
                  </a:extLst>
                </p:cNvPr>
                <p:cNvSpPr txBox="1"/>
                <p:nvPr/>
              </p:nvSpPr>
              <p:spPr>
                <a:xfrm>
                  <a:off x="7701690" y="931158"/>
                  <a:ext cx="6100939" cy="5586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220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</m:sSub>
                    </m:oMath>
                  </a14:m>
                  <a:endParaRPr lang="it-IT" sz="22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D46FB6A2-30BE-4D1A-A1A5-0930146E3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1690" y="931158"/>
                  <a:ext cx="6100939" cy="558614"/>
                </a:xfrm>
                <a:prstGeom prst="rect">
                  <a:avLst/>
                </a:prstGeom>
                <a:blipFill>
                  <a:blip r:embed="rId4"/>
                  <a:stretch>
                    <a:fillRect l="-100" b="-219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E9C2EB60-3F91-4842-BEDF-F85774F46641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01135A93-DF3A-4037-A3B7-F177338D2B2B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7" name="Rectangle 21">
                <a:extLst>
                  <a:ext uri="{FF2B5EF4-FFF2-40B4-BE49-F238E27FC236}">
                    <a16:creationId xmlns:a16="http://schemas.microsoft.com/office/drawing/2014/main" id="{5E692B48-58C2-44EF-94A8-FD28DEFC2F4C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Parallelogram 22">
                <a:extLst>
                  <a:ext uri="{FF2B5EF4-FFF2-40B4-BE49-F238E27FC236}">
                    <a16:creationId xmlns:a16="http://schemas.microsoft.com/office/drawing/2014/main" id="{5EA3074D-945D-45FE-B816-96E716D5E44E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1C0D2027-E408-455C-A1CC-579CA1347CE4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15" name="Parallelogram 19">
                <a:extLst>
                  <a:ext uri="{FF2B5EF4-FFF2-40B4-BE49-F238E27FC236}">
                    <a16:creationId xmlns:a16="http://schemas.microsoft.com/office/drawing/2014/main" id="{DBE007A8-4B01-4F2D-9B7A-4DA2A8EEEAAE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20">
                <a:extLst>
                  <a:ext uri="{FF2B5EF4-FFF2-40B4-BE49-F238E27FC236}">
                    <a16:creationId xmlns:a16="http://schemas.microsoft.com/office/drawing/2014/main" id="{7D0355BE-EA8B-41DC-9AF8-E70965C05978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587795E-8CA3-4232-8D84-0CFA13BBAEE3}"/>
              </a:ext>
            </a:extLst>
          </p:cNvPr>
          <p:cNvGrpSpPr/>
          <p:nvPr/>
        </p:nvGrpSpPr>
        <p:grpSpPr>
          <a:xfrm>
            <a:off x="10894485" y="5343642"/>
            <a:ext cx="1411284" cy="1289387"/>
            <a:chOff x="10894485" y="5343642"/>
            <a:chExt cx="1411284" cy="1289387"/>
          </a:xfrm>
        </p:grpSpPr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9845B7D9-0DA4-4FF5-B643-A6CA3A2F487E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22" name="Rettangolo con due angoli in diagonale arrotondati 21">
                <a:extLst>
                  <a:ext uri="{FF2B5EF4-FFF2-40B4-BE49-F238E27FC236}">
                    <a16:creationId xmlns:a16="http://schemas.microsoft.com/office/drawing/2014/main" id="{796982EC-5EDD-467E-9E76-DA484C12BC7E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23" name="Immagine 22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CA5D2263-F1ED-4585-A8A1-6C9107A87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324888CD-E060-49A4-8B8D-775B9FC50041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CONSTANT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sp>
        <p:nvSpPr>
          <p:cNvPr id="28" name="TextBox 5">
            <a:extLst>
              <a:ext uri="{FF2B5EF4-FFF2-40B4-BE49-F238E27FC236}">
                <a16:creationId xmlns:a16="http://schemas.microsoft.com/office/drawing/2014/main" id="{B86EE7C5-AF6F-4F2B-978B-31941CF6375F}"/>
              </a:ext>
            </a:extLst>
          </p:cNvPr>
          <p:cNvSpPr txBox="1"/>
          <p:nvPr/>
        </p:nvSpPr>
        <p:spPr>
          <a:xfrm>
            <a:off x="3174" y="182880"/>
            <a:ext cx="1218882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en-US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Waiting and response times (3)</a:t>
            </a:r>
            <a:endParaRPr lang="it-IT"/>
          </a:p>
        </p:txBody>
      </p:sp>
      <p:pic>
        <p:nvPicPr>
          <p:cNvPr id="25" name="Immagine 2">
            <a:extLst>
              <a:ext uri="{FF2B5EF4-FFF2-40B4-BE49-F238E27FC236}">
                <a16:creationId xmlns:a16="http://schemas.microsoft.com/office/drawing/2014/main" id="{5D91002A-960F-4A45-9010-20099CEE19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177" y="3615016"/>
            <a:ext cx="9603639" cy="28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con due angoli in diagonale arrotondati 27">
            <a:extLst>
              <a:ext uri="{FF2B5EF4-FFF2-40B4-BE49-F238E27FC236}">
                <a16:creationId xmlns:a16="http://schemas.microsoft.com/office/drawing/2014/main" id="{BC381CC1-6429-4AD7-BC00-D40AB5E1F86E}"/>
              </a:ext>
            </a:extLst>
          </p:cNvPr>
          <p:cNvSpPr/>
          <p:nvPr/>
        </p:nvSpPr>
        <p:spPr>
          <a:xfrm>
            <a:off x="11240127" y="5343642"/>
            <a:ext cx="720000" cy="720000"/>
          </a:xfrm>
          <a:prstGeom prst="round2DiagRect">
            <a:avLst>
              <a:gd name="adj1" fmla="val 29727"/>
              <a:gd name="adj2" fmla="val 20912"/>
            </a:avLst>
          </a:prstGeom>
          <a:solidFill>
            <a:srgbClr val="77A2BB">
              <a:alpha val="53000"/>
            </a:srgbClr>
          </a:solidFill>
          <a:ln>
            <a:noFill/>
          </a:ln>
          <a:effectLst/>
        </p:spPr>
        <p:txBody>
          <a:bodyPr/>
          <a:lstStyle/>
          <a:p>
            <a:endParaRPr lang="it-IT"/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F104E156-E6D9-41B6-8CA5-54B345B2BAD7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7" name="Group 17">
              <a:extLst>
                <a:ext uri="{FF2B5EF4-FFF2-40B4-BE49-F238E27FC236}">
                  <a16:creationId xmlns:a16="http://schemas.microsoft.com/office/drawing/2014/main" id="{1D4696F5-3671-440E-A792-E05958D7B093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BF15DC62-EE19-4205-98C0-80FE22F0729D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Parallelogram 22">
                <a:extLst>
                  <a:ext uri="{FF2B5EF4-FFF2-40B4-BE49-F238E27FC236}">
                    <a16:creationId xmlns:a16="http://schemas.microsoft.com/office/drawing/2014/main" id="{DCAECF22-BE0F-4BCC-988A-23961523AB08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C65B92BE-F516-489C-B5E9-5A6222770837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9" name="Parallelogram 19">
                <a:extLst>
                  <a:ext uri="{FF2B5EF4-FFF2-40B4-BE49-F238E27FC236}">
                    <a16:creationId xmlns:a16="http://schemas.microsoft.com/office/drawing/2014/main" id="{9834EC69-2987-41E8-A36F-1A12ED8D4AFE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20">
                <a:extLst>
                  <a:ext uri="{FF2B5EF4-FFF2-40B4-BE49-F238E27FC236}">
                    <a16:creationId xmlns:a16="http://schemas.microsoft.com/office/drawing/2014/main" id="{F7FD39B9-E56E-428E-9778-463AED40D33F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" name="Rettangolo 26">
            <a:extLst>
              <a:ext uri="{FF2B5EF4-FFF2-40B4-BE49-F238E27FC236}">
                <a16:creationId xmlns:a16="http://schemas.microsoft.com/office/drawing/2014/main" id="{E617D09C-4328-4FBE-9E43-06E97676A2A0}"/>
              </a:ext>
            </a:extLst>
          </p:cNvPr>
          <p:cNvSpPr/>
          <p:nvPr/>
        </p:nvSpPr>
        <p:spPr>
          <a:xfrm>
            <a:off x="10894485" y="6140586"/>
            <a:ext cx="141128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>
                <a:solidFill>
                  <a:srgbClr val="17364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CONSTANT</a:t>
            </a:r>
          </a:p>
          <a:p>
            <a:pPr algn="ctr"/>
            <a:r>
              <a:rPr lang="en-US" sz="1300" b="1">
                <a:solidFill>
                  <a:srgbClr val="17364F"/>
                </a:solidFill>
                <a:latin typeface="Lato Black" panose="020F0502020204030203" pitchFamily="34" charset="0"/>
              </a:rPr>
              <a:t>SCENARIO</a:t>
            </a:r>
            <a:endParaRPr lang="it-IT" sz="130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BF06761F-B6C6-4AE6-918F-E9AFDDE1B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327" y="5498015"/>
            <a:ext cx="417600" cy="41760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ECC15738-DFE3-425A-8F7C-633BB1D55377}"/>
              </a:ext>
            </a:extLst>
          </p:cNvPr>
          <p:cNvGrpSpPr/>
          <p:nvPr/>
        </p:nvGrpSpPr>
        <p:grpSpPr>
          <a:xfrm>
            <a:off x="2159868" y="1227125"/>
            <a:ext cx="7872264" cy="4888769"/>
            <a:chOff x="2184504" y="1530732"/>
            <a:chExt cx="7872264" cy="4888769"/>
          </a:xfrm>
        </p:grpSpPr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1AF85463-9E6B-41BA-B09C-CD1394577297}"/>
                </a:ext>
              </a:extLst>
            </p:cNvPr>
            <p:cNvSpPr/>
            <p:nvPr/>
          </p:nvSpPr>
          <p:spPr>
            <a:xfrm>
              <a:off x="2662960" y="5528276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83821" rIns="156464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1F9B4EAA-C2D5-4710-BCFB-C51F41BDC5B9}"/>
                </a:ext>
              </a:extLst>
            </p:cNvPr>
            <p:cNvSpPr/>
            <p:nvPr/>
          </p:nvSpPr>
          <p:spPr>
            <a:xfrm>
              <a:off x="2644153" y="1530732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83821" rIns="156464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333F5A13-DB29-4441-A0A6-A9B1EE4C7A9F}"/>
                </a:ext>
              </a:extLst>
            </p:cNvPr>
            <p:cNvSpPr/>
            <p:nvPr/>
          </p:nvSpPr>
          <p:spPr>
            <a:xfrm>
              <a:off x="2198542" y="1530733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D5847175-4BD6-4587-BA8F-BB27E6B0713A}"/>
                </a:ext>
              </a:extLst>
            </p:cNvPr>
            <p:cNvSpPr/>
            <p:nvPr/>
          </p:nvSpPr>
          <p:spPr>
            <a:xfrm>
              <a:off x="2630116" y="2683821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1" rIns="156464" bIns="1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3A3A68D4-7165-414E-AF4B-9249665DB37A}"/>
                </a:ext>
              </a:extLst>
            </p:cNvPr>
            <p:cNvSpPr/>
            <p:nvPr/>
          </p:nvSpPr>
          <p:spPr>
            <a:xfrm>
              <a:off x="2198542" y="2683822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810385C4-471C-43C6-A3A8-A7838C852D28}"/>
                </a:ext>
              </a:extLst>
            </p:cNvPr>
            <p:cNvSpPr/>
            <p:nvPr/>
          </p:nvSpPr>
          <p:spPr>
            <a:xfrm>
              <a:off x="2644153" y="3747680"/>
              <a:ext cx="7349305" cy="1570060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76200" rIns="142240" bIns="76201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D7815632-F052-4752-A0A2-CC2D0DF6EE1A}"/>
                </a:ext>
              </a:extLst>
            </p:cNvPr>
            <p:cNvSpPr/>
            <p:nvPr/>
          </p:nvSpPr>
          <p:spPr>
            <a:xfrm>
              <a:off x="2184504" y="4070386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pic>
          <p:nvPicPr>
            <p:cNvPr id="25" name="Immagine 24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94D3331D-21D1-4831-9308-76EC7179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114" y="2907097"/>
              <a:ext cx="666000" cy="444671"/>
            </a:xfrm>
            <a:prstGeom prst="rect">
              <a:avLst/>
            </a:prstGeom>
          </p:spPr>
        </p:pic>
        <p:pic>
          <p:nvPicPr>
            <p:cNvPr id="26" name="Immagine 25" descr="Immagine che contiene albero&#10;&#10;Descrizione generata automaticamente">
              <a:extLst>
                <a:ext uri="{FF2B5EF4-FFF2-40B4-BE49-F238E27FC236}">
                  <a16:creationId xmlns:a16="http://schemas.microsoft.com/office/drawing/2014/main" id="{7A6D8F0A-046E-4F83-8991-0978F15A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892" y="1725427"/>
              <a:ext cx="664522" cy="5299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1FB2F80D-5754-4B8D-81E8-230F6C28B6B7}"/>
                    </a:ext>
                  </a:extLst>
                </p:cNvPr>
                <p:cNvSpPr txBox="1"/>
                <p:nvPr/>
              </p:nvSpPr>
              <p:spPr>
                <a:xfrm>
                  <a:off x="5112994" y="1760900"/>
                  <a:ext cx="238354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𝑆𝐸𝐴𝑇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𝐹𝐶𝐹𝑆</m:t>
                        </m:r>
                      </m:oMath>
                    </m:oMathPara>
                  </a14:m>
                  <a:endParaRPr lang="it-IT" sz="2200"/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1FB2F80D-5754-4B8D-81E8-230F6C28B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994" y="1760900"/>
                  <a:ext cx="2383545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63C17BB1-8491-46E8-9571-50B0CB7F9527}"/>
                    </a:ext>
                  </a:extLst>
                </p:cNvPr>
                <p:cNvSpPr txBox="1"/>
                <p:nvPr/>
              </p:nvSpPr>
              <p:spPr>
                <a:xfrm>
                  <a:off x="2921015" y="2733374"/>
                  <a:ext cx="6767505" cy="792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𝑆𝐸𝐴𝑇𝐼𝑁𝐺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𝑉𝐼𝑃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𝑁𝑂𝑅𝑀𝐴𝐿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𝑆𝐸𝐴𝑇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𝐸𝐴𝑇𝐼𝑁𝐺</m:t>
                                </m:r>
                              </m:sub>
                            </m:sSub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≤1</m:t>
                        </m:r>
                      </m:oMath>
                    </m:oMathPara>
                  </a14:m>
                  <a:endParaRPr lang="it-IT" sz="2200"/>
                </a:p>
              </p:txBody>
            </p:sp>
          </mc:Choice>
          <mc:Fallback xmlns="">
            <p:sp>
              <p:nvSpPr>
                <p:cNvPr id="31" name="CasellaDiTesto 30">
                  <a:extLst>
                    <a:ext uri="{FF2B5EF4-FFF2-40B4-BE49-F238E27FC236}">
                      <a16:creationId xmlns:a16="http://schemas.microsoft.com/office/drawing/2014/main" id="{63C17BB1-8491-46E8-9571-50B0CB7F95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015" y="2733374"/>
                  <a:ext cx="6767505" cy="7923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sellaDiTesto 31">
                  <a:extLst>
                    <a:ext uri="{FF2B5EF4-FFF2-40B4-BE49-F238E27FC236}">
                      <a16:creationId xmlns:a16="http://schemas.microsoft.com/office/drawing/2014/main" id="{F80B2888-B32A-4CB0-B980-C8EE59E390C8}"/>
                    </a:ext>
                  </a:extLst>
                </p:cNvPr>
                <p:cNvSpPr txBox="1"/>
                <p:nvPr/>
              </p:nvSpPr>
              <p:spPr>
                <a:xfrm>
                  <a:off x="5038078" y="5747812"/>
                  <a:ext cx="2599066" cy="4611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𝑆𝐸𝐴𝑇𝐼𝑁𝐺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it-IT" sz="22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32" name="CasellaDiTesto 31">
                  <a:extLst>
                    <a:ext uri="{FF2B5EF4-FFF2-40B4-BE49-F238E27FC236}">
                      <a16:creationId xmlns:a16="http://schemas.microsoft.com/office/drawing/2014/main" id="{F80B2888-B32A-4CB0-B980-C8EE59E39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078" y="5747812"/>
                  <a:ext cx="2599066" cy="461152"/>
                </a:xfrm>
                <a:prstGeom prst="rect">
                  <a:avLst/>
                </a:prstGeom>
                <a:blipFill>
                  <a:blip r:embed="rId7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875C1BAF-780A-437F-9050-0D12547479F2}"/>
                    </a:ext>
                  </a:extLst>
                </p:cNvPr>
                <p:cNvSpPr txBox="1"/>
                <p:nvPr/>
              </p:nvSpPr>
              <p:spPr>
                <a:xfrm>
                  <a:off x="3210660" y="3822039"/>
                  <a:ext cx="6846108" cy="1421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it-IT" sz="220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If</a:t>
                  </a:r>
                  <a:r>
                    <a:rPr lang="it-IT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it-IT" sz="220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stable</a:t>
                  </a:r>
                  <a:r>
                    <a:rPr lang="it-IT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, </a:t>
                  </a:r>
                  <a:r>
                    <a:rPr lang="it-IT" sz="220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it</a:t>
                  </a:r>
                  <a:r>
                    <a:rPr lang="it-IT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it-IT" sz="220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is</a:t>
                  </a:r>
                  <a:r>
                    <a:rPr lang="it-IT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it-IT" sz="220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always</a:t>
                  </a:r>
                  <a:r>
                    <a:rPr lang="it-IT" sz="220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in steady state and:</a:t>
                  </a:r>
                </a:p>
                <a:p>
                  <a:pPr marL="285750" indent="-2857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𝑆𝐸𝐴𝑇𝐼𝑁𝐺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𝑆𝐸𝐴𝑇𝐼𝑁𝐺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a14:m>
                  <a:endParaRPr lang="it-IT" sz="2200" b="0" i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  <a:p>
                  <a:pPr marL="285750" indent="-2857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𝑆𝐸𝐴𝑇𝐼𝑁𝐺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𝑆𝐸𝐴𝑇𝐼𝑁𝐺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𝐸𝐴𝑇𝐼𝑁𝐺</m:t>
                          </m:r>
                        </m:sub>
                      </m:sSub>
                    </m:oMath>
                  </a14:m>
                  <a:r>
                    <a:rPr lang="it-IT" sz="2200" i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875C1BAF-780A-437F-9050-0D12547479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0660" y="3822039"/>
                  <a:ext cx="6846108" cy="1421543"/>
                </a:xfrm>
                <a:prstGeom prst="rect">
                  <a:avLst/>
                </a:prstGeom>
                <a:blipFill>
                  <a:blip r:embed="rId8"/>
                  <a:stretch>
                    <a:fillRect l="-1158" t="-2575" b="-81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DB2D54CB-5A9E-4F2B-8503-74906CBFB244}"/>
                </a:ext>
              </a:extLst>
            </p:cNvPr>
            <p:cNvSpPr/>
            <p:nvPr/>
          </p:nvSpPr>
          <p:spPr>
            <a:xfrm>
              <a:off x="2220128" y="5528278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EDD6A861-0291-4D39-B748-A7B879E9E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184" y="4221675"/>
              <a:ext cx="612000" cy="612000"/>
            </a:xfrm>
            <a:prstGeom prst="rect">
              <a:avLst/>
            </a:prstGeom>
          </p:spPr>
        </p:pic>
        <p:pic>
          <p:nvPicPr>
            <p:cNvPr id="36" name="Immagine 18">
              <a:extLst>
                <a:ext uri="{FF2B5EF4-FFF2-40B4-BE49-F238E27FC236}">
                  <a16:creationId xmlns:a16="http://schemas.microsoft.com/office/drawing/2014/main" id="{D62F66FC-98C1-4B02-9508-C7220D389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20247" y="5825302"/>
              <a:ext cx="792000" cy="304660"/>
            </a:xfrm>
            <a:prstGeom prst="rect">
              <a:avLst/>
            </a:prstGeom>
          </p:spPr>
        </p:pic>
      </p:grpSp>
      <p:sp>
        <p:nvSpPr>
          <p:cNvPr id="37" name="TextBox 5">
            <a:extLst>
              <a:ext uri="{FF2B5EF4-FFF2-40B4-BE49-F238E27FC236}">
                <a16:creationId xmlns:a16="http://schemas.microsoft.com/office/drawing/2014/main" id="{3785D63D-6A30-41F8-987F-213D6E61D511}"/>
              </a:ext>
            </a:extLst>
          </p:cNvPr>
          <p:cNvSpPr txBox="1"/>
          <p:nvPr/>
        </p:nvSpPr>
        <p:spPr>
          <a:xfrm>
            <a:off x="3174" y="182880"/>
            <a:ext cx="1218882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en-US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Seating node</a:t>
            </a:r>
            <a:endParaRPr lang="en-US" sz="4000" b="1">
              <a:solidFill>
                <a:srgbClr val="17364F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4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>
            <a:extLst>
              <a:ext uri="{FF2B5EF4-FFF2-40B4-BE49-F238E27FC236}">
                <a16:creationId xmlns:a16="http://schemas.microsoft.com/office/drawing/2014/main" id="{BBE98D29-79B8-4C13-9E76-725EC6502A5B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5821673D-E735-4556-85E9-689346FA486D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11" name="Rectangle 21">
                <a:extLst>
                  <a:ext uri="{FF2B5EF4-FFF2-40B4-BE49-F238E27FC236}">
                    <a16:creationId xmlns:a16="http://schemas.microsoft.com/office/drawing/2014/main" id="{5FBB68F8-8C89-4915-9C9E-9C572C905BD3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Parallelogram 22">
                <a:extLst>
                  <a:ext uri="{FF2B5EF4-FFF2-40B4-BE49-F238E27FC236}">
                    <a16:creationId xmlns:a16="http://schemas.microsoft.com/office/drawing/2014/main" id="{6F6486FC-4CF8-4A02-8FC2-EE0AA87D26E8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D8AAD3F1-CFE9-43F9-8386-BC969D94CCED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8" name="Parallelogram 19">
                <a:extLst>
                  <a:ext uri="{FF2B5EF4-FFF2-40B4-BE49-F238E27FC236}">
                    <a16:creationId xmlns:a16="http://schemas.microsoft.com/office/drawing/2014/main" id="{32E27D6C-6F32-42CE-ABC3-CB14C351968E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20">
                <a:extLst>
                  <a:ext uri="{FF2B5EF4-FFF2-40B4-BE49-F238E27FC236}">
                    <a16:creationId xmlns:a16="http://schemas.microsoft.com/office/drawing/2014/main" id="{EC1B8430-4A6F-442D-9841-424CFF88CF15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E715AD0-B10E-4107-B737-6F107DA654C5}"/>
              </a:ext>
            </a:extLst>
          </p:cNvPr>
          <p:cNvGrpSpPr/>
          <p:nvPr/>
        </p:nvGrpSpPr>
        <p:grpSpPr>
          <a:xfrm>
            <a:off x="10832968" y="5343642"/>
            <a:ext cx="1411284" cy="1289387"/>
            <a:chOff x="10894485" y="5343642"/>
            <a:chExt cx="1411284" cy="1289387"/>
          </a:xfrm>
        </p:grpSpPr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DF4E6054-2F77-4995-9B71-D8D50B5FCE0A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24" name="Rettangolo con due angoli in diagonale arrotondati 23">
                <a:extLst>
                  <a:ext uri="{FF2B5EF4-FFF2-40B4-BE49-F238E27FC236}">
                    <a16:creationId xmlns:a16="http://schemas.microsoft.com/office/drawing/2014/main" id="{337E2229-EC8E-4B15-8893-5C8A0467BA8B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25" name="Immagine 24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670902F0-CD91-43C6-8E8E-0BCA79005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A6533C06-5ACF-416E-B116-E644F4BE2625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EXPONENTIAL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200A8E9A-3CB6-4042-8DA6-63FA94DE4552}"/>
                  </a:ext>
                </a:extLst>
              </p:cNvPr>
              <p:cNvSpPr txBox="1"/>
              <p:nvPr/>
            </p:nvSpPr>
            <p:spPr>
              <a:xfrm>
                <a:off x="3174" y="182880"/>
                <a:ext cx="12188826" cy="7310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defTabSz="1828434"/>
                <a:r>
                  <a:rPr lang="en-US" sz="4000" b="1">
                    <a:solidFill>
                      <a:srgbClr val="17364F"/>
                    </a:solidFill>
                    <a:latin typeface="Lato Black"/>
                    <a:ea typeface="Lato Black" panose="020F0502020204030203" pitchFamily="34" charset="0"/>
                    <a:cs typeface="Lato Black" panose="020F0502020204030203" pitchFamily="34" charset="0"/>
                  </a:rPr>
                  <a:t>Cashier: stability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4000" b="1" i="1">
                            <a:solidFill>
                              <a:srgbClr val="17364F"/>
                            </a:solidFill>
                            <a:latin typeface="Cambria Math" panose="02040503050406030204" pitchFamily="18" charset="0"/>
                            <a:ea typeface="Lato Black" panose="020F0502020204030203" pitchFamily="34" charset="0"/>
                            <a:cs typeface="Lato Black" panose="020F0502020204030203" pitchFamily="34" charset="0"/>
                          </a:rPr>
                        </m:ctrlPr>
                      </m:sSupPr>
                      <m:e>
                        <m:r>
                          <a:rPr lang="it-IT" sz="4000" b="1" i="1">
                            <a:solidFill>
                              <a:srgbClr val="17364F"/>
                            </a:solidFill>
                            <a:latin typeface="Cambria Math" panose="02040503050406030204" pitchFamily="18" charset="0"/>
                            <a:ea typeface="Lato Black" panose="020F0502020204030203" pitchFamily="34" charset="0"/>
                            <a:cs typeface="Lato Black" panose="020F0502020204030203" pitchFamily="34" charset="0"/>
                          </a:rPr>
                          <m:t>𝟐</m:t>
                        </m:r>
                      </m:e>
                      <m:sup>
                        <m:r>
                          <a:rPr lang="it-IT" sz="4000" b="1" i="1">
                            <a:solidFill>
                              <a:srgbClr val="17364F"/>
                            </a:solidFill>
                            <a:latin typeface="Cambria Math" panose="02040503050406030204" pitchFamily="18" charset="0"/>
                            <a:ea typeface="Lato Black" panose="020F0502020204030203" pitchFamily="34" charset="0"/>
                            <a:cs typeface="Lato Black" panose="020F0502020204030203" pitchFamily="34" charset="0"/>
                          </a:rPr>
                          <m:t>𝒌</m:t>
                        </m:r>
                      </m:sup>
                    </m:sSup>
                    <m:r>
                      <a:rPr lang="it-IT" sz="4000" b="1" i="1">
                        <a:solidFill>
                          <a:srgbClr val="17364F"/>
                        </a:solidFill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𝒓</m:t>
                    </m:r>
                    <m:r>
                      <a:rPr lang="it-IT" sz="4000" b="1" i="1">
                        <a:solidFill>
                          <a:srgbClr val="17364F"/>
                        </a:solidFill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</a:rPr>
                      <m:t> </m:t>
                    </m:r>
                  </m:oMath>
                </a14:m>
                <a:r>
                  <a:rPr lang="en-US" sz="4000" b="1">
                    <a:solidFill>
                      <a:srgbClr val="17364F"/>
                    </a:solidFill>
                    <a:latin typeface="Lato Black"/>
                    <a:ea typeface="Lato Black" panose="020F0502020204030203" pitchFamily="34" charset="0"/>
                    <a:cs typeface="Lato Black" panose="020F0502020204030203" pitchFamily="34" charset="0"/>
                  </a:rPr>
                  <a:t>analysis</a:t>
                </a:r>
                <a:endParaRPr lang="it-IT"/>
              </a:p>
            </p:txBody>
          </p:sp>
        </mc:Choice>
        <mc:Fallback xmlns=""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200A8E9A-3CB6-4042-8DA6-63FA94DE4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" y="182880"/>
                <a:ext cx="12188826" cy="731098"/>
              </a:xfrm>
              <a:prstGeom prst="rect">
                <a:avLst/>
              </a:prstGeom>
              <a:blipFill>
                <a:blip r:embed="rId3"/>
                <a:stretch>
                  <a:fillRect t="-14167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uppo 93">
            <a:extLst>
              <a:ext uri="{FF2B5EF4-FFF2-40B4-BE49-F238E27FC236}">
                <a16:creationId xmlns:a16="http://schemas.microsoft.com/office/drawing/2014/main" id="{3DEBD8A9-E9B2-4538-A5D6-E3DB7E860985}"/>
              </a:ext>
            </a:extLst>
          </p:cNvPr>
          <p:cNvGrpSpPr/>
          <p:nvPr/>
        </p:nvGrpSpPr>
        <p:grpSpPr>
          <a:xfrm>
            <a:off x="2067937" y="1175156"/>
            <a:ext cx="7913957" cy="5196694"/>
            <a:chOff x="2173905" y="1227125"/>
            <a:chExt cx="7913957" cy="5196694"/>
          </a:xfrm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74417BD9-7AD5-41DA-AD3D-A902493389E8}"/>
                </a:ext>
              </a:extLst>
            </p:cNvPr>
            <p:cNvSpPr/>
            <p:nvPr/>
          </p:nvSpPr>
          <p:spPr>
            <a:xfrm>
              <a:off x="2619517" y="1227125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83821" rIns="156464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A5D8669B-0AC0-441D-A2BD-02B2D802E104}"/>
                </a:ext>
              </a:extLst>
            </p:cNvPr>
            <p:cNvSpPr/>
            <p:nvPr/>
          </p:nvSpPr>
          <p:spPr>
            <a:xfrm>
              <a:off x="2173906" y="1227126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FBF68587-1055-4659-A3E2-19340A3008D7}"/>
                </a:ext>
              </a:extLst>
            </p:cNvPr>
            <p:cNvSpPr/>
            <p:nvPr/>
          </p:nvSpPr>
          <p:spPr>
            <a:xfrm>
              <a:off x="2605480" y="2380214"/>
              <a:ext cx="7349305" cy="891225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1" rIns="156464" bIns="1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200" kern="1200">
                <a:solidFill>
                  <a:schemeClr val="tx1"/>
                </a:solidFill>
              </a:endParaRPr>
            </a:p>
          </p:txBody>
        </p: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B7EF7C77-D2DF-4B69-ADE2-B4BF1FA4A833}"/>
                </a:ext>
              </a:extLst>
            </p:cNvPr>
            <p:cNvSpPr/>
            <p:nvPr/>
          </p:nvSpPr>
          <p:spPr>
            <a:xfrm>
              <a:off x="2173906" y="2380215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7B0E2FD3-5BBD-49B1-BD54-158ABDFE37BE}"/>
                </a:ext>
              </a:extLst>
            </p:cNvPr>
            <p:cNvSpPr/>
            <p:nvPr/>
          </p:nvSpPr>
          <p:spPr>
            <a:xfrm>
              <a:off x="2619517" y="3533305"/>
              <a:ext cx="7349305" cy="2890514"/>
            </a:xfrm>
            <a:custGeom>
              <a:avLst/>
              <a:gdLst>
                <a:gd name="connsiteX0" fmla="*/ 0 w 7349305"/>
                <a:gd name="connsiteY0" fmla="*/ 0 h 891223"/>
                <a:gd name="connsiteX1" fmla="*/ 6903694 w 7349305"/>
                <a:gd name="connsiteY1" fmla="*/ 0 h 891223"/>
                <a:gd name="connsiteX2" fmla="*/ 7349305 w 7349305"/>
                <a:gd name="connsiteY2" fmla="*/ 445612 h 891223"/>
                <a:gd name="connsiteX3" fmla="*/ 6903694 w 7349305"/>
                <a:gd name="connsiteY3" fmla="*/ 891223 h 891223"/>
                <a:gd name="connsiteX4" fmla="*/ 0 w 7349305"/>
                <a:gd name="connsiteY4" fmla="*/ 891223 h 891223"/>
                <a:gd name="connsiteX5" fmla="*/ 0 w 7349305"/>
                <a:gd name="connsiteY5" fmla="*/ 0 h 89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9305" h="891223">
                  <a:moveTo>
                    <a:pt x="7349305" y="891222"/>
                  </a:moveTo>
                  <a:lnTo>
                    <a:pt x="445611" y="891222"/>
                  </a:lnTo>
                  <a:lnTo>
                    <a:pt x="0" y="445611"/>
                  </a:lnTo>
                  <a:lnTo>
                    <a:pt x="445611" y="1"/>
                  </a:lnTo>
                  <a:lnTo>
                    <a:pt x="7349305" y="1"/>
                  </a:lnTo>
                  <a:lnTo>
                    <a:pt x="7349305" y="891222"/>
                  </a:lnTo>
                  <a:close/>
                </a:path>
              </a:pathLst>
            </a:custGeom>
            <a:solidFill>
              <a:srgbClr val="9AABD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5811" tIns="76200" rIns="142240" bIns="76201" numCol="1" spcCol="1270" anchor="ctr" anchorCtr="0">
              <a:noAutofit/>
            </a:bodyPr>
            <a:lstStyle/>
            <a:p>
              <a:pPr lvl="0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22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C7E23C9E-9D50-4403-9F91-8C0D4D22E2EE}"/>
                </a:ext>
              </a:extLst>
            </p:cNvPr>
            <p:cNvSpPr/>
            <p:nvPr/>
          </p:nvSpPr>
          <p:spPr>
            <a:xfrm>
              <a:off x="2173905" y="4477184"/>
              <a:ext cx="891223" cy="89122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pic>
          <p:nvPicPr>
            <p:cNvPr id="33" name="Immagine 32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65999F3A-7C49-4E22-A4B8-DF88E3E02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760" y="2617557"/>
              <a:ext cx="666000" cy="444671"/>
            </a:xfrm>
            <a:prstGeom prst="rect">
              <a:avLst/>
            </a:prstGeom>
          </p:spPr>
        </p:pic>
        <p:pic>
          <p:nvPicPr>
            <p:cNvPr id="34" name="Immagine 33" descr="Immagine che contiene albero&#10;&#10;Descrizione generata automaticamente">
              <a:extLst>
                <a:ext uri="{FF2B5EF4-FFF2-40B4-BE49-F238E27FC236}">
                  <a16:creationId xmlns:a16="http://schemas.microsoft.com/office/drawing/2014/main" id="{FEF273F6-4276-497C-A462-DA9297EE9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256" y="1421820"/>
              <a:ext cx="664522" cy="5299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B3175C7F-EA87-481B-BF02-3013ED521542}"/>
                    </a:ext>
                  </a:extLst>
                </p:cNvPr>
                <p:cNvSpPr txBox="1"/>
                <p:nvPr/>
              </p:nvSpPr>
              <p:spPr>
                <a:xfrm>
                  <a:off x="5279853" y="1457293"/>
                  <a:ext cx="163229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/1/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𝑁𝑃</m:t>
                        </m:r>
                      </m:oMath>
                    </m:oMathPara>
                  </a14:m>
                  <a:endParaRPr lang="it-IT" sz="2200"/>
                </a:p>
              </p:txBody>
            </p:sp>
          </mc:Choice>
          <mc:Fallback xmlns="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B3175C7F-EA87-481B-BF02-3013ED521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853" y="1457293"/>
                  <a:ext cx="1632294" cy="430887"/>
                </a:xfrm>
                <a:prstGeom prst="rect">
                  <a:avLst/>
                </a:prstGeom>
                <a:blipFill>
                  <a:blip r:embed="rId6"/>
                  <a:stretch>
                    <a:fillRect r="-375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55AAF0A0-F4E6-4685-A7F1-68C6A8F7B6BB}"/>
                    </a:ext>
                  </a:extLst>
                </p:cNvPr>
                <p:cNvSpPr txBox="1"/>
                <p:nvPr/>
              </p:nvSpPr>
              <p:spPr>
                <a:xfrm>
                  <a:off x="4088116" y="2429661"/>
                  <a:ext cx="4015768" cy="792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𝐶𝐴𝑆𝐻𝐼𝐸𝑅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𝑉𝐼𝑃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𝑁𝑂𝑅𝑀𝐴𝐿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𝐶𝐴𝑆𝐻𝐼𝐸𝑅</m:t>
                                </m:r>
                              </m:sub>
                            </m:sSub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it-IT" sz="2200"/>
                </a:p>
              </p:txBody>
            </p:sp>
          </mc:Choice>
          <mc:Fallback xmlns="">
            <p:sp>
              <p:nvSpPr>
                <p:cNvPr id="36" name="CasellaDiTesto 35">
                  <a:extLst>
                    <a:ext uri="{FF2B5EF4-FFF2-40B4-BE49-F238E27FC236}">
                      <a16:creationId xmlns:a16="http://schemas.microsoft.com/office/drawing/2014/main" id="{55AAF0A0-F4E6-4685-A7F1-68C6A8F7B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116" y="2429661"/>
                  <a:ext cx="4015768" cy="7923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Immagine 17" descr="Immagine che contiene aeroplano&#10;&#10;Descrizione generata automaticamente">
              <a:extLst>
                <a:ext uri="{FF2B5EF4-FFF2-40B4-BE49-F238E27FC236}">
                  <a16:creationId xmlns:a16="http://schemas.microsoft.com/office/drawing/2014/main" id="{3595934D-DA06-4BF1-94B2-0AD23BC8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46" y="4618999"/>
              <a:ext cx="612000" cy="612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sellaDiTesto 41">
                  <a:extLst>
                    <a:ext uri="{FF2B5EF4-FFF2-40B4-BE49-F238E27FC236}">
                      <a16:creationId xmlns:a16="http://schemas.microsoft.com/office/drawing/2014/main" id="{039009B6-9F59-4AE4-B311-D89E423A7B24}"/>
                    </a:ext>
                  </a:extLst>
                </p:cNvPr>
                <p:cNvSpPr txBox="1"/>
                <p:nvPr/>
              </p:nvSpPr>
              <p:spPr>
                <a:xfrm>
                  <a:off x="3145317" y="3598956"/>
                  <a:ext cx="69425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𝑉𝐼𝑃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𝑁𝑂𝑅𝑀𝐴𝐿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∈[5.5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10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sz="2000" i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𝐶𝐴𝑆𝐻𝐼𝐸𝑅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∈[1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2.5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it-IT" sz="2000" i="1"/>
                </a:p>
              </p:txBody>
            </p:sp>
          </mc:Choice>
          <mc:Fallback xmlns="">
            <p:sp>
              <p:nvSpPr>
                <p:cNvPr id="42" name="CasellaDiTesto 41">
                  <a:extLst>
                    <a:ext uri="{FF2B5EF4-FFF2-40B4-BE49-F238E27FC236}">
                      <a16:creationId xmlns:a16="http://schemas.microsoft.com/office/drawing/2014/main" id="{039009B6-9F59-4AE4-B311-D89E423A7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317" y="3598956"/>
                  <a:ext cx="6942545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10769" b="-2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3" name="Gruppo 92">
              <a:extLst>
                <a:ext uri="{FF2B5EF4-FFF2-40B4-BE49-F238E27FC236}">
                  <a16:creationId xmlns:a16="http://schemas.microsoft.com/office/drawing/2014/main" id="{41237B46-B857-4B22-9683-8992EF478AEC}"/>
                </a:ext>
              </a:extLst>
            </p:cNvPr>
            <p:cNvGrpSpPr/>
            <p:nvPr/>
          </p:nvGrpSpPr>
          <p:grpSpPr>
            <a:xfrm>
              <a:off x="3614525" y="4299969"/>
              <a:ext cx="4930048" cy="1951736"/>
              <a:chOff x="3484676" y="4351041"/>
              <a:chExt cx="4930048" cy="19517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CasellaDiTesto 52">
                    <a:extLst>
                      <a:ext uri="{FF2B5EF4-FFF2-40B4-BE49-F238E27FC236}">
                        <a16:creationId xmlns:a16="http://schemas.microsoft.com/office/drawing/2014/main" id="{669C7069-EA1E-4200-84CF-6B5DD37DF5DF}"/>
                      </a:ext>
                    </a:extLst>
                  </p:cNvPr>
                  <p:cNvSpPr txBox="1"/>
                  <p:nvPr/>
                </p:nvSpPr>
                <p:spPr>
                  <a:xfrm>
                    <a:off x="3484676" y="5020502"/>
                    <a:ext cx="108585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𝐶𝐴𝑆𝐻𝐼𝐸𝑅</m:t>
                              </m:r>
                            </m:sub>
                          </m:sSub>
                        </m:oMath>
                      </m:oMathPara>
                    </a14:m>
                    <a:endParaRPr lang="it-IT" sz="2000"/>
                  </a:p>
                </p:txBody>
              </p:sp>
            </mc:Choice>
            <mc:Fallback xmlns="">
              <p:sp>
                <p:nvSpPr>
                  <p:cNvPr id="53" name="CasellaDiTesto 52">
                    <a:extLst>
                      <a:ext uri="{FF2B5EF4-FFF2-40B4-BE49-F238E27FC236}">
                        <a16:creationId xmlns:a16="http://schemas.microsoft.com/office/drawing/2014/main" id="{669C7069-EA1E-4200-84CF-6B5DD37DF5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4676" y="5020502"/>
                    <a:ext cx="108585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CasellaDiTesto 53">
                    <a:extLst>
                      <a:ext uri="{FF2B5EF4-FFF2-40B4-BE49-F238E27FC236}">
                        <a16:creationId xmlns:a16="http://schemas.microsoft.com/office/drawing/2014/main" id="{BBEE8003-3971-4DAA-8DB8-69B4F8B963D4}"/>
                      </a:ext>
                    </a:extLst>
                  </p:cNvPr>
                  <p:cNvSpPr txBox="1"/>
                  <p:nvPr/>
                </p:nvSpPr>
                <p:spPr>
                  <a:xfrm>
                    <a:off x="5630597" y="5359041"/>
                    <a:ext cx="2784126" cy="4249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𝐶𝐴𝑆𝐻𝐼𝐸𝑅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𝑁𝑂𝑅𝑀𝐴𝐿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sz="2000" i="1"/>
                      <a:t>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≅</m:t>
                        </m:r>
                      </m:oMath>
                    </a14:m>
                    <a:r>
                      <a:rPr lang="en-US" sz="2000" i="1"/>
                      <a:t>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83.11%</m:t>
                        </m:r>
                      </m:oMath>
                    </a14:m>
                    <a:endParaRPr lang="it-IT" sz="2000" i="1"/>
                  </a:p>
                </p:txBody>
              </p:sp>
            </mc:Choice>
            <mc:Fallback xmlns="">
              <p:sp>
                <p:nvSpPr>
                  <p:cNvPr id="54" name="CasellaDiTesto 53">
                    <a:extLst>
                      <a:ext uri="{FF2B5EF4-FFF2-40B4-BE49-F238E27FC236}">
                        <a16:creationId xmlns:a16="http://schemas.microsoft.com/office/drawing/2014/main" id="{BBEE8003-3971-4DAA-8DB8-69B4F8B963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0597" y="5359041"/>
                    <a:ext cx="2784126" cy="4249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CasellaDiTesto 54">
                    <a:extLst>
                      <a:ext uri="{FF2B5EF4-FFF2-40B4-BE49-F238E27FC236}">
                        <a16:creationId xmlns:a16="http://schemas.microsoft.com/office/drawing/2014/main" id="{5D38DD0F-E1AC-46EE-AD09-0F62F2412027}"/>
                      </a:ext>
                    </a:extLst>
                  </p:cNvPr>
                  <p:cNvSpPr txBox="1"/>
                  <p:nvPr/>
                </p:nvSpPr>
                <p:spPr>
                  <a:xfrm>
                    <a:off x="5630597" y="4854869"/>
                    <a:ext cx="2784125" cy="439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𝐶𝐴𝑆𝐻𝐼𝐸𝑅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𝑉𝐼𝑃</m:t>
                                  </m:r>
                                </m:sup>
                              </m:sSubSup>
                            </m:e>
                          </m:d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≅95.77%</m:t>
                          </m:r>
                        </m:oMath>
                      </m:oMathPara>
                    </a14:m>
                    <a:endParaRPr lang="it-IT" sz="2000"/>
                  </a:p>
                </p:txBody>
              </p:sp>
            </mc:Choice>
            <mc:Fallback xmlns="">
              <p:sp>
                <p:nvSpPr>
                  <p:cNvPr id="55" name="CasellaDiTesto 54">
                    <a:extLst>
                      <a:ext uri="{FF2B5EF4-FFF2-40B4-BE49-F238E27FC236}">
                        <a16:creationId xmlns:a16="http://schemas.microsoft.com/office/drawing/2014/main" id="{5D38DD0F-E1AC-46EE-AD09-0F62F2412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0597" y="4854869"/>
                    <a:ext cx="2784125" cy="43973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CasellaDiTesto 55">
                    <a:extLst>
                      <a:ext uri="{FF2B5EF4-FFF2-40B4-BE49-F238E27FC236}">
                        <a16:creationId xmlns:a16="http://schemas.microsoft.com/office/drawing/2014/main" id="{0DEEEC68-25DC-4E06-A846-EC8F1B30D353}"/>
                      </a:ext>
                    </a:extLst>
                  </p:cNvPr>
                  <p:cNvSpPr txBox="1"/>
                  <p:nvPr/>
                </p:nvSpPr>
                <p:spPr>
                  <a:xfrm>
                    <a:off x="5630597" y="5863041"/>
                    <a:ext cx="2784125" cy="439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𝐶𝐴𝑆𝐻𝐼𝐸𝑅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𝑁𝑂𝑅𝑀𝐴𝐿</m:t>
                                </m:r>
                              </m:sup>
                            </m:sSubSup>
                          </m:e>
                        </m:d>
                      </m:oMath>
                    </a14:m>
                    <a:r>
                      <a:rPr lang="en-US" sz="2000" i="1"/>
                      <a:t> </a:t>
                    </a:r>
                    <a14:m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≅80.67%</m:t>
                        </m:r>
                      </m:oMath>
                    </a14:m>
                    <a:endParaRPr lang="it-IT" sz="2000" i="1"/>
                  </a:p>
                </p:txBody>
              </p:sp>
            </mc:Choice>
            <mc:Fallback xmlns="">
              <p:sp>
                <p:nvSpPr>
                  <p:cNvPr id="56" name="CasellaDiTesto 55">
                    <a:extLst>
                      <a:ext uri="{FF2B5EF4-FFF2-40B4-BE49-F238E27FC236}">
                        <a16:creationId xmlns:a16="http://schemas.microsoft.com/office/drawing/2014/main" id="{0DEEEC68-25DC-4E06-A846-EC8F1B30D3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0597" y="5863041"/>
                    <a:ext cx="2784125" cy="43973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CasellaDiTesto 56">
                    <a:extLst>
                      <a:ext uri="{FF2B5EF4-FFF2-40B4-BE49-F238E27FC236}">
                        <a16:creationId xmlns:a16="http://schemas.microsoft.com/office/drawing/2014/main" id="{B9966A8F-4423-4744-906C-AA8F2A609A1C}"/>
                      </a:ext>
                    </a:extLst>
                  </p:cNvPr>
                  <p:cNvSpPr txBox="1"/>
                  <p:nvPr/>
                </p:nvSpPr>
                <p:spPr>
                  <a:xfrm>
                    <a:off x="5630597" y="4351041"/>
                    <a:ext cx="2784127" cy="439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𝐶𝐴𝑆𝐻𝐼𝐸𝑅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𝑉𝐼𝑃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≅91.45%</m:t>
                          </m:r>
                        </m:oMath>
                      </m:oMathPara>
                    </a14:m>
                    <a:endParaRPr lang="it-IT" sz="2000"/>
                  </a:p>
                </p:txBody>
              </p:sp>
            </mc:Choice>
            <mc:Fallback xmlns="">
              <p:sp>
                <p:nvSpPr>
                  <p:cNvPr id="57" name="CasellaDiTesto 56">
                    <a:extLst>
                      <a:ext uri="{FF2B5EF4-FFF2-40B4-BE49-F238E27FC236}">
                        <a16:creationId xmlns:a16="http://schemas.microsoft.com/office/drawing/2014/main" id="{B9966A8F-4423-4744-906C-AA8F2A609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0597" y="4351041"/>
                    <a:ext cx="2784127" cy="43973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Connettore 2 58">
                <a:extLst>
                  <a:ext uri="{FF2B5EF4-FFF2-40B4-BE49-F238E27FC236}">
                    <a16:creationId xmlns:a16="http://schemas.microsoft.com/office/drawing/2014/main" id="{9267DA5B-EE44-4266-96F1-0C8B9758E34D}"/>
                  </a:ext>
                </a:extLst>
              </p:cNvPr>
              <p:cNvCxnSpPr>
                <a:cxnSpLocks/>
                <a:stCxn id="53" idx="3"/>
              </p:cNvCxnSpPr>
              <p:nvPr/>
            </p:nvCxnSpPr>
            <p:spPr>
              <a:xfrm flipV="1">
                <a:off x="4570526" y="4604842"/>
                <a:ext cx="1037519" cy="615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ttore 2 60">
                <a:extLst>
                  <a:ext uri="{FF2B5EF4-FFF2-40B4-BE49-F238E27FC236}">
                    <a16:creationId xmlns:a16="http://schemas.microsoft.com/office/drawing/2014/main" id="{306D0E2C-B16E-4B3F-83F1-67F4803B3B63}"/>
                  </a:ext>
                </a:extLst>
              </p:cNvPr>
              <p:cNvCxnSpPr>
                <a:cxnSpLocks/>
                <a:stCxn id="53" idx="3"/>
                <a:endCxn id="55" idx="1"/>
              </p:cNvCxnSpPr>
              <p:nvPr/>
            </p:nvCxnSpPr>
            <p:spPr>
              <a:xfrm flipV="1">
                <a:off x="4570526" y="5074737"/>
                <a:ext cx="1060071" cy="1458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ttore 2 63">
                <a:extLst>
                  <a:ext uri="{FF2B5EF4-FFF2-40B4-BE49-F238E27FC236}">
                    <a16:creationId xmlns:a16="http://schemas.microsoft.com/office/drawing/2014/main" id="{A0730EE3-B84B-4FDC-8702-A5312407D679}"/>
                  </a:ext>
                </a:extLst>
              </p:cNvPr>
              <p:cNvCxnSpPr>
                <a:cxnSpLocks/>
                <a:stCxn id="53" idx="3"/>
                <a:endCxn id="54" idx="1"/>
              </p:cNvCxnSpPr>
              <p:nvPr/>
            </p:nvCxnSpPr>
            <p:spPr>
              <a:xfrm>
                <a:off x="4570526" y="5220557"/>
                <a:ext cx="1060071" cy="350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ttore 2 67">
                <a:extLst>
                  <a:ext uri="{FF2B5EF4-FFF2-40B4-BE49-F238E27FC236}">
                    <a16:creationId xmlns:a16="http://schemas.microsoft.com/office/drawing/2014/main" id="{E57D6BDE-A58D-47AA-89DD-36DC6058F81E}"/>
                  </a:ext>
                </a:extLst>
              </p:cNvPr>
              <p:cNvCxnSpPr>
                <a:cxnSpLocks/>
                <a:stCxn id="53" idx="3"/>
                <a:endCxn id="56" idx="1"/>
              </p:cNvCxnSpPr>
              <p:nvPr/>
            </p:nvCxnSpPr>
            <p:spPr>
              <a:xfrm>
                <a:off x="4570526" y="5220557"/>
                <a:ext cx="1060071" cy="8623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336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3" descr="Immagine che contiene mappa, testo&#10;&#10;Descrizione generata con affidabilità molto elevata">
            <a:extLst>
              <a:ext uri="{FF2B5EF4-FFF2-40B4-BE49-F238E27FC236}">
                <a16:creationId xmlns:a16="http://schemas.microsoft.com/office/drawing/2014/main" id="{B7F142E4-91D3-41FB-B1B5-31871870B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180" y="1671630"/>
            <a:ext cx="12011640" cy="3514739"/>
          </a:xfrm>
        </p:spPr>
      </p:pic>
      <p:grpSp>
        <p:nvGrpSpPr>
          <p:cNvPr id="21" name="Group 16">
            <a:extLst>
              <a:ext uri="{FF2B5EF4-FFF2-40B4-BE49-F238E27FC236}">
                <a16:creationId xmlns:a16="http://schemas.microsoft.com/office/drawing/2014/main" id="{BCCF7F15-DD59-46D5-9D22-DE4240B2B0E2}"/>
              </a:ext>
            </a:extLst>
          </p:cNvPr>
          <p:cNvGrpSpPr/>
          <p:nvPr/>
        </p:nvGrpSpPr>
        <p:grpSpPr>
          <a:xfrm>
            <a:off x="0" y="6633029"/>
            <a:ext cx="12192000" cy="224971"/>
            <a:chOff x="0" y="10911840"/>
            <a:chExt cx="24377650" cy="1645920"/>
          </a:xfrm>
        </p:grpSpPr>
        <p:grpSp>
          <p:nvGrpSpPr>
            <p:cNvPr id="22" name="Group 17">
              <a:extLst>
                <a:ext uri="{FF2B5EF4-FFF2-40B4-BE49-F238E27FC236}">
                  <a16:creationId xmlns:a16="http://schemas.microsoft.com/office/drawing/2014/main" id="{355114EE-463B-48D9-8AFF-8E2623A22C56}"/>
                </a:ext>
              </a:extLst>
            </p:cNvPr>
            <p:cNvGrpSpPr/>
            <p:nvPr/>
          </p:nvGrpSpPr>
          <p:grpSpPr>
            <a:xfrm>
              <a:off x="0" y="10911840"/>
              <a:ext cx="19838504" cy="1645920"/>
              <a:chOff x="0" y="10911840"/>
              <a:chExt cx="19838504" cy="1645920"/>
            </a:xfrm>
          </p:grpSpPr>
          <p:sp>
            <p:nvSpPr>
              <p:cNvPr id="26" name="Rectangle 21">
                <a:extLst>
                  <a:ext uri="{FF2B5EF4-FFF2-40B4-BE49-F238E27FC236}">
                    <a16:creationId xmlns:a16="http://schemas.microsoft.com/office/drawing/2014/main" id="{EB1180F7-FE7B-4506-9DB0-74D8D34E0A1B}"/>
                  </a:ext>
                </a:extLst>
              </p:cNvPr>
              <p:cNvSpPr/>
              <p:nvPr/>
            </p:nvSpPr>
            <p:spPr>
              <a:xfrm>
                <a:off x="0" y="10911840"/>
                <a:ext cx="18238214" cy="1645920"/>
              </a:xfrm>
              <a:prstGeom prst="rect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Parallelogram 22">
                <a:extLst>
                  <a:ext uri="{FF2B5EF4-FFF2-40B4-BE49-F238E27FC236}">
                    <a16:creationId xmlns:a16="http://schemas.microsoft.com/office/drawing/2014/main" id="{75F7FBED-7FD8-4425-904A-A38C434424CD}"/>
                  </a:ext>
                </a:extLst>
              </p:cNvPr>
              <p:cNvSpPr/>
              <p:nvPr/>
            </p:nvSpPr>
            <p:spPr>
              <a:xfrm>
                <a:off x="15903627" y="10911840"/>
                <a:ext cx="3934877" cy="1645920"/>
              </a:xfrm>
              <a:prstGeom prst="parallelogram">
                <a:avLst/>
              </a:prstGeom>
              <a:solidFill>
                <a:srgbClr val="656E9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18">
              <a:extLst>
                <a:ext uri="{FF2B5EF4-FFF2-40B4-BE49-F238E27FC236}">
                  <a16:creationId xmlns:a16="http://schemas.microsoft.com/office/drawing/2014/main" id="{C71BD834-EF7A-4416-9ABA-F70ABF1443A3}"/>
                </a:ext>
              </a:extLst>
            </p:cNvPr>
            <p:cNvGrpSpPr/>
            <p:nvPr/>
          </p:nvGrpSpPr>
          <p:grpSpPr>
            <a:xfrm>
              <a:off x="19838504" y="10911840"/>
              <a:ext cx="4539146" cy="1645920"/>
              <a:chOff x="19838504" y="10911840"/>
              <a:chExt cx="4539146" cy="1645920"/>
            </a:xfrm>
            <a:solidFill>
              <a:srgbClr val="8D9ACE"/>
            </a:solidFill>
          </p:grpSpPr>
          <p:sp>
            <p:nvSpPr>
              <p:cNvPr id="24" name="Parallelogram 19">
                <a:extLst>
                  <a:ext uri="{FF2B5EF4-FFF2-40B4-BE49-F238E27FC236}">
                    <a16:creationId xmlns:a16="http://schemas.microsoft.com/office/drawing/2014/main" id="{05F4719E-84D3-4561-A0DA-39EA329C6B30}"/>
                  </a:ext>
                </a:extLst>
              </p:cNvPr>
              <p:cNvSpPr/>
              <p:nvPr/>
            </p:nvSpPr>
            <p:spPr>
              <a:xfrm>
                <a:off x="19838504" y="10911840"/>
                <a:ext cx="3934877" cy="1645920"/>
              </a:xfrm>
              <a:prstGeom prst="parallelogram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0">
                <a:extLst>
                  <a:ext uri="{FF2B5EF4-FFF2-40B4-BE49-F238E27FC236}">
                    <a16:creationId xmlns:a16="http://schemas.microsoft.com/office/drawing/2014/main" id="{42698B17-F8AA-4B6C-876E-3B011262DBA7}"/>
                  </a:ext>
                </a:extLst>
              </p:cNvPr>
              <p:cNvSpPr/>
              <p:nvPr/>
            </p:nvSpPr>
            <p:spPr>
              <a:xfrm>
                <a:off x="20454731" y="10911840"/>
                <a:ext cx="3922919" cy="164592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9F3E249-1ACC-41B3-9C51-7D2607F0FEE2}"/>
              </a:ext>
            </a:extLst>
          </p:cNvPr>
          <p:cNvGrpSpPr/>
          <p:nvPr/>
        </p:nvGrpSpPr>
        <p:grpSpPr>
          <a:xfrm>
            <a:off x="10832968" y="5343642"/>
            <a:ext cx="1411284" cy="1289387"/>
            <a:chOff x="10894485" y="5343642"/>
            <a:chExt cx="1411284" cy="1289387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29F98E01-CF25-41D5-8E0D-2DDD5D533247}"/>
                </a:ext>
              </a:extLst>
            </p:cNvPr>
            <p:cNvGrpSpPr/>
            <p:nvPr/>
          </p:nvGrpSpPr>
          <p:grpSpPr>
            <a:xfrm>
              <a:off x="11240127" y="5343642"/>
              <a:ext cx="720000" cy="720000"/>
              <a:chOff x="10862315" y="4836130"/>
              <a:chExt cx="1143596" cy="1154087"/>
            </a:xfrm>
          </p:grpSpPr>
          <p:sp>
            <p:nvSpPr>
              <p:cNvPr id="31" name="Rettangolo con due angoli in diagonale arrotondati 30">
                <a:extLst>
                  <a:ext uri="{FF2B5EF4-FFF2-40B4-BE49-F238E27FC236}">
                    <a16:creationId xmlns:a16="http://schemas.microsoft.com/office/drawing/2014/main" id="{0CC9CDE9-39F1-4466-8E5A-55A957BC6A6A}"/>
                  </a:ext>
                </a:extLst>
              </p:cNvPr>
              <p:cNvSpPr/>
              <p:nvPr/>
            </p:nvSpPr>
            <p:spPr>
              <a:xfrm>
                <a:off x="10862315" y="4836130"/>
                <a:ext cx="1143596" cy="1154087"/>
              </a:xfrm>
              <a:prstGeom prst="round2DiagRect">
                <a:avLst>
                  <a:gd name="adj1" fmla="val 29727"/>
                  <a:gd name="adj2" fmla="val 20912"/>
                </a:avLst>
              </a:prstGeom>
              <a:solidFill>
                <a:srgbClr val="77A2BB">
                  <a:alpha val="53000"/>
                </a:srgbClr>
              </a:solidFill>
              <a:ln>
                <a:noFill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  <p:pic>
            <p:nvPicPr>
              <p:cNvPr id="32" name="Immagine 31" descr="Immagine che contiene esterni, bianco, edificio, via&#10;&#10;Descrizione generata automaticamente">
                <a:extLst>
                  <a:ext uri="{FF2B5EF4-FFF2-40B4-BE49-F238E27FC236}">
                    <a16:creationId xmlns:a16="http://schemas.microsoft.com/office/drawing/2014/main" id="{0D222BA6-D29D-449A-9BB7-686C94218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3016" y="5025345"/>
                <a:ext cx="669630" cy="669630"/>
              </a:xfrm>
              <a:prstGeom prst="rect">
                <a:avLst/>
              </a:prstGeom>
            </p:spPr>
          </p:pic>
        </p:grp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091C78B-1F25-4986-86ED-C88FCA493AEC}"/>
                </a:ext>
              </a:extLst>
            </p:cNvPr>
            <p:cNvSpPr/>
            <p:nvPr/>
          </p:nvSpPr>
          <p:spPr>
            <a:xfrm>
              <a:off x="10894485" y="6140586"/>
              <a:ext cx="141128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EXPONENTIAL</a:t>
              </a:r>
            </a:p>
            <a:p>
              <a:pPr algn="ctr"/>
              <a:r>
                <a:rPr lang="en-US" sz="1300" b="1">
                  <a:solidFill>
                    <a:srgbClr val="17364F"/>
                  </a:solidFill>
                  <a:latin typeface="Lato Black" panose="020F0502020204030203" pitchFamily="34" charset="0"/>
                </a:rPr>
                <a:t>SCENARIO</a:t>
              </a:r>
              <a:endParaRPr lang="it-IT" sz="1300"/>
            </a:p>
          </p:txBody>
        </p:sp>
      </p:grpSp>
      <p:sp>
        <p:nvSpPr>
          <p:cNvPr id="33" name="TextBox 5">
            <a:extLst>
              <a:ext uri="{FF2B5EF4-FFF2-40B4-BE49-F238E27FC236}">
                <a16:creationId xmlns:a16="http://schemas.microsoft.com/office/drawing/2014/main" id="{E5580F17-1029-4904-85E9-21A9B063AE86}"/>
              </a:ext>
            </a:extLst>
          </p:cNvPr>
          <p:cNvSpPr txBox="1"/>
          <p:nvPr/>
        </p:nvSpPr>
        <p:spPr>
          <a:xfrm>
            <a:off x="3174" y="182880"/>
            <a:ext cx="12188826" cy="731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828434"/>
            <a:r>
              <a:rPr lang="it-IT" sz="4000" b="1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Waiting</a:t>
            </a:r>
            <a:r>
              <a:rPr lang="it-IT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 and </a:t>
            </a:r>
            <a:r>
              <a:rPr lang="it-IT" sz="4000" b="1" err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response</a:t>
            </a:r>
            <a:r>
              <a:rPr lang="it-IT" sz="4000" b="1">
                <a:solidFill>
                  <a:srgbClr val="17364F"/>
                </a:solidFill>
                <a:latin typeface="Lato Black"/>
                <a:ea typeface="Lato Black" panose="020F0502020204030203" pitchFamily="34" charset="0"/>
                <a:cs typeface="Lato Black" panose="020F0502020204030203" pitchFamily="34" charset="0"/>
              </a:rPr>
              <a:t> times</a:t>
            </a:r>
            <a:endParaRPr lang="it-IT"/>
          </a:p>
        </p:txBody>
      </p:sp>
      <p:pic>
        <p:nvPicPr>
          <p:cNvPr id="17" name="Immagine 20" descr="Immagine che contiene mappa&#10;&#10;Descrizione generata con affidabilità molto elevata">
            <a:extLst>
              <a:ext uri="{FF2B5EF4-FFF2-40B4-BE49-F238E27FC236}">
                <a16:creationId xmlns:a16="http://schemas.microsoft.com/office/drawing/2014/main" id="{CE8FEFC9-114A-4C83-B655-120E2209F02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000" y="1670400"/>
            <a:ext cx="12013200" cy="35136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6CC35D-D068-436E-8B73-0E1F923F25F9}"/>
              </a:ext>
            </a:extLst>
          </p:cNvPr>
          <p:cNvSpPr txBox="1"/>
          <p:nvPr/>
        </p:nvSpPr>
        <p:spPr>
          <a:xfrm>
            <a:off x="300446" y="5461688"/>
            <a:ext cx="9621390" cy="95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Asymmetric</a:t>
            </a: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growth</a:t>
            </a: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the </a:t>
            </a:r>
            <a:r>
              <a:rPr lang="it-IT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utilization</a:t>
            </a: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VIP </a:t>
            </a:r>
            <a:r>
              <a:rPr lang="it-IT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</a:t>
            </a: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Great </a:t>
            </a:r>
            <a:r>
              <a:rPr lang="it-IT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unfairness</a:t>
            </a: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between</a:t>
            </a: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classes </a:t>
            </a:r>
            <a:r>
              <a:rPr lang="it-IT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</a:t>
            </a: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system </a:t>
            </a:r>
            <a:r>
              <a:rPr lang="it-IT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approaches</a:t>
            </a: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0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saturation</a:t>
            </a:r>
            <a:r>
              <a:rPr lang="it-IT"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711AB57A-2469-4611-9703-AE16A4346D9C}"/>
              </a:ext>
            </a:extLst>
          </p:cNvPr>
          <p:cNvSpPr/>
          <p:nvPr/>
        </p:nvSpPr>
        <p:spPr>
          <a:xfrm>
            <a:off x="5202581" y="5564777"/>
            <a:ext cx="505887" cy="420487"/>
          </a:xfrm>
          <a:prstGeom prst="rightArrow">
            <a:avLst/>
          </a:prstGeom>
          <a:solidFill>
            <a:srgbClr val="9AAB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71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522</Words>
  <Application>Microsoft Office PowerPoint</Application>
  <PresentationFormat>Widescreen</PresentationFormat>
  <Paragraphs>111</Paragraphs>
  <Slides>15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Lato</vt:lpstr>
      <vt:lpstr>Lato Black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Diego Casu</cp:lastModifiedBy>
  <cp:revision>8</cp:revision>
  <dcterms:created xsi:type="dcterms:W3CDTF">2020-04-29T12:47:18Z</dcterms:created>
  <dcterms:modified xsi:type="dcterms:W3CDTF">2020-05-31T17:21:25Z</dcterms:modified>
</cp:coreProperties>
</file>